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F1DB79-097D-4A3B-9487-E2661412FF43}" type="datetimeFigureOut">
              <a:rPr lang="pl-PL" smtClean="0"/>
              <a:pPr/>
              <a:t>2010-06-02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D24A73-0606-484A-980A-1FD6D918C3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Mikroskop  Optyczny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928662" y="4214818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Budowa mikroskopu, </a:t>
            </a:r>
          </a:p>
          <a:p>
            <a:pPr algn="ctr"/>
            <a:r>
              <a:rPr lang="pl-PL" sz="2800" dirty="0" smtClean="0"/>
              <a:t>bieg promieni świetlnych</a:t>
            </a:r>
            <a:endParaRPr lang="pl-PL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71612"/>
            <a:ext cx="7972452" cy="4572000"/>
          </a:xfrm>
        </p:spPr>
        <p:txBody>
          <a:bodyPr/>
          <a:lstStyle/>
          <a:p>
            <a:pPr marL="0" indent="0" algn="ctr">
              <a:buNone/>
            </a:pPr>
            <a:r>
              <a:rPr lang="pl-PL" b="1" u="sng" dirty="0" smtClean="0"/>
              <a:t>Zwierciadło oświetlające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lustro </a:t>
            </a:r>
            <a:r>
              <a:rPr lang="pl-PL" dirty="0" smtClean="0"/>
              <a:t>zawieszone u podstawy mikroskopu służące do naświetlania badanego obiektu; naświetlanie jest możliwe poprzez skierowanie promieni słonecznych na kondensor w mikroskopie.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Obecnie </a:t>
            </a:r>
            <a:r>
              <a:rPr lang="pl-PL" dirty="0" smtClean="0"/>
              <a:t>stosuje się </a:t>
            </a:r>
            <a:r>
              <a:rPr lang="pl-PL" b="1" dirty="0" smtClean="0"/>
              <a:t>sztuczne oświetlenie</a:t>
            </a:r>
            <a:r>
              <a:rPr lang="pl-PL" dirty="0" smtClean="0"/>
              <a:t> w postaci lamp halogenowych lub </a:t>
            </a:r>
            <a:r>
              <a:rPr lang="pl-PL" dirty="0" err="1" smtClean="0"/>
              <a:t>LEDów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Budowa mikroskopu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Budowa mikroskopu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85786" y="1357298"/>
            <a:ext cx="75724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u="sng" dirty="0" smtClean="0"/>
              <a:t>Kondensor</a:t>
            </a:r>
          </a:p>
          <a:p>
            <a:pPr algn="just"/>
            <a:endParaRPr lang="pl-PL" sz="2600" b="1" dirty="0" smtClean="0"/>
          </a:p>
          <a:p>
            <a:pPr algn="just"/>
            <a:r>
              <a:rPr lang="pl-PL" sz="2600" dirty="0" smtClean="0"/>
              <a:t> </a:t>
            </a:r>
            <a:r>
              <a:rPr lang="pl-PL" sz="2600" dirty="0" smtClean="0"/>
              <a:t>to układ optyczny służący do równomiernego oświetlenia np. przedmiotu w mikroskopie</a:t>
            </a:r>
            <a:endParaRPr lang="pl-PL" sz="2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14752"/>
            <a:ext cx="241707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Budowa mikroskopu</a:t>
            </a:r>
            <a:endParaRPr lang="pl-PL" b="1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4190041" cy="488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285992"/>
            <a:ext cx="228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42910" y="1500174"/>
            <a:ext cx="7643866" cy="4595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/>
              <a:t>W </a:t>
            </a:r>
            <a:r>
              <a:rPr lang="pl-PL" sz="2800" dirty="0" smtClean="0"/>
              <a:t>mikroskopie optycznym </a:t>
            </a:r>
            <a:r>
              <a:rPr lang="pl-PL" sz="2800" b="1" dirty="0" smtClean="0"/>
              <a:t>okular</a:t>
            </a:r>
            <a:r>
              <a:rPr lang="pl-PL" sz="2800" dirty="0" smtClean="0"/>
              <a:t> osadzony </a:t>
            </a:r>
            <a:r>
              <a:rPr lang="pl-PL" sz="2800" dirty="0" smtClean="0"/>
              <a:t>jest w górnej </a:t>
            </a:r>
            <a:r>
              <a:rPr lang="pl-PL" sz="2800" dirty="0" smtClean="0"/>
              <a:t>części </a:t>
            </a:r>
            <a:r>
              <a:rPr lang="pl-PL" sz="2800" b="1" dirty="0" smtClean="0"/>
              <a:t>tubusa</a:t>
            </a:r>
            <a:r>
              <a:rPr lang="pl-PL" sz="2800" dirty="0" smtClean="0"/>
              <a:t>, składa się z dwóch soczewek płasko-wypukłych, górnej od strony oka i dolnej, zamykającej okular. </a:t>
            </a:r>
          </a:p>
          <a:p>
            <a:pPr marL="0" indent="0" algn="just">
              <a:buNone/>
            </a:pPr>
            <a:r>
              <a:rPr lang="pl-PL" sz="2800" dirty="0" smtClean="0"/>
              <a:t>Służy </a:t>
            </a:r>
            <a:r>
              <a:rPr lang="pl-PL" sz="2800" dirty="0" smtClean="0"/>
              <a:t>do powiększenia i obserwacji ocznej obrazu tworzonego przez obiektyw mikroskopu, dodatkowo może korygować wady obrazu </a:t>
            </a: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z </a:t>
            </a:r>
            <a:r>
              <a:rPr lang="pl-PL" sz="2800" dirty="0" smtClean="0"/>
              <a:t>obiektywu.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pl-PL" b="1" dirty="0" smtClean="0"/>
              <a:t>Mikroskop optyczny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85860"/>
            <a:ext cx="8143932" cy="507209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3800" dirty="0" smtClean="0"/>
              <a:t>Mikroskop</a:t>
            </a:r>
            <a:r>
              <a:rPr lang="pl-PL" sz="3800" b="1" dirty="0" smtClean="0"/>
              <a:t> </a:t>
            </a:r>
            <a:r>
              <a:rPr lang="pl-PL" sz="3800" dirty="0" smtClean="0"/>
              <a:t>umożliwia uzyskiwanie dużych powiększeń dzięki dwukrotnemu powiększaniu obrazu: najpierw w obiektywie, a następnie w okularze. </a:t>
            </a:r>
            <a:endParaRPr lang="pl-PL" sz="3800" dirty="0" smtClean="0"/>
          </a:p>
          <a:p>
            <a:pPr marL="0" indent="0" algn="just">
              <a:buNone/>
            </a:pPr>
            <a:r>
              <a:rPr lang="pl-PL" sz="3800" dirty="0" smtClean="0"/>
              <a:t>Całkowite </a:t>
            </a:r>
            <a:r>
              <a:rPr lang="pl-PL" sz="3800" dirty="0" smtClean="0"/>
              <a:t>powiększenie </a:t>
            </a:r>
            <a:r>
              <a:rPr lang="pl-PL" sz="3800" i="1" dirty="0" err="1" smtClean="0"/>
              <a:t>p</a:t>
            </a:r>
            <a:r>
              <a:rPr lang="pl-PL" sz="3800" baseline="-25000" dirty="0" err="1" smtClean="0"/>
              <a:t>C</a:t>
            </a:r>
            <a:r>
              <a:rPr lang="pl-PL" sz="3800" dirty="0" smtClean="0"/>
              <a:t> jest iloczynem powiększeń okularu </a:t>
            </a:r>
            <a:r>
              <a:rPr lang="pl-PL" sz="3800" i="1" dirty="0" err="1" smtClean="0"/>
              <a:t>p</a:t>
            </a:r>
            <a:r>
              <a:rPr lang="pl-PL" sz="3800" baseline="-25000" dirty="0" err="1" smtClean="0"/>
              <a:t>ok</a:t>
            </a:r>
            <a:r>
              <a:rPr lang="pl-PL" sz="3800" dirty="0" smtClean="0"/>
              <a:t> i obiektywu </a:t>
            </a:r>
            <a:r>
              <a:rPr lang="pl-PL" sz="3800" i="1" dirty="0" err="1" smtClean="0"/>
              <a:t>p</a:t>
            </a:r>
            <a:r>
              <a:rPr lang="pl-PL" sz="3800" baseline="-25000" dirty="0" err="1" smtClean="0"/>
              <a:t>ob</a:t>
            </a:r>
            <a:r>
              <a:rPr lang="pl-PL" sz="3800" dirty="0" smtClean="0"/>
              <a:t>:</a:t>
            </a:r>
          </a:p>
          <a:p>
            <a:pPr marL="0" indent="0" algn="just">
              <a:buNone/>
            </a:pPr>
            <a:endParaRPr lang="pl-PL" sz="3800" dirty="0" smtClean="0"/>
          </a:p>
          <a:p>
            <a:pPr marL="0" indent="0" algn="ctr">
              <a:buNone/>
            </a:pPr>
            <a:r>
              <a:rPr lang="pl-PL" sz="3800" b="1" i="1" dirty="0" err="1" smtClean="0"/>
              <a:t>p</a:t>
            </a:r>
            <a:r>
              <a:rPr lang="pl-PL" sz="3800" b="1" baseline="-25000" dirty="0" err="1" smtClean="0"/>
              <a:t>C</a:t>
            </a:r>
            <a:r>
              <a:rPr lang="pl-PL" sz="3800" b="1" dirty="0" smtClean="0"/>
              <a:t> </a:t>
            </a:r>
            <a:r>
              <a:rPr lang="pl-PL" sz="3800" b="1" dirty="0" smtClean="0"/>
              <a:t>= </a:t>
            </a:r>
            <a:r>
              <a:rPr lang="pl-PL" sz="3800" b="1" i="1" dirty="0" err="1" smtClean="0"/>
              <a:t>p</a:t>
            </a:r>
            <a:r>
              <a:rPr lang="pl-PL" sz="3800" b="1" baseline="-25000" dirty="0" err="1" smtClean="0"/>
              <a:t>ob</a:t>
            </a:r>
            <a:r>
              <a:rPr lang="pl-PL" sz="3800" b="1" dirty="0" err="1" smtClean="0"/>
              <a:t>·</a:t>
            </a:r>
            <a:r>
              <a:rPr lang="pl-PL" sz="3800" b="1" i="1" dirty="0" err="1" smtClean="0"/>
              <a:t>p</a:t>
            </a:r>
            <a:r>
              <a:rPr lang="pl-PL" sz="3800" b="1" baseline="-25000" dirty="0" err="1" smtClean="0"/>
              <a:t>ok</a:t>
            </a:r>
            <a:endParaRPr lang="pl-PL" sz="3800" b="1" baseline="-25000" dirty="0" smtClean="0"/>
          </a:p>
          <a:p>
            <a:pPr marL="0" indent="0" algn="ctr">
              <a:buNone/>
            </a:pPr>
            <a:endParaRPr lang="pl-PL" sz="3800" baseline="-25000" dirty="0" smtClean="0"/>
          </a:p>
          <a:p>
            <a:pPr marL="0" indent="0">
              <a:buNone/>
            </a:pPr>
            <a:r>
              <a:rPr lang="pl-PL" sz="3800" dirty="0" smtClean="0"/>
              <a:t>Powiększenie </a:t>
            </a:r>
            <a:r>
              <a:rPr lang="pl-PL" sz="3800" dirty="0" smtClean="0"/>
              <a:t>mikroskopu można również wyrazić wzorem</a:t>
            </a:r>
            <a:r>
              <a:rPr lang="pl-PL" sz="3800" dirty="0" smtClean="0"/>
              <a:t>:</a:t>
            </a:r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200" dirty="0" smtClean="0"/>
              <a:t>l -  długość tubusa,</a:t>
            </a:r>
          </a:p>
          <a:p>
            <a:pPr marL="0" indent="0">
              <a:buNone/>
            </a:pPr>
            <a:r>
              <a:rPr lang="pl-PL" sz="3200" dirty="0" smtClean="0"/>
              <a:t>f</a:t>
            </a:r>
            <a:r>
              <a:rPr lang="pl-PL" sz="3200" baseline="-25000" dirty="0" smtClean="0"/>
              <a:t>1,</a:t>
            </a:r>
            <a:r>
              <a:rPr lang="pl-PL" sz="3200" dirty="0" smtClean="0"/>
              <a:t> f</a:t>
            </a:r>
            <a:r>
              <a:rPr lang="pl-PL" sz="3200" baseline="-25000" dirty="0" smtClean="0"/>
              <a:t>2</a:t>
            </a:r>
            <a:r>
              <a:rPr lang="pl-PL" sz="3200" dirty="0" smtClean="0"/>
              <a:t> – ogniskowe okularu i obiektywu,</a:t>
            </a:r>
          </a:p>
          <a:p>
            <a:pPr marL="0" indent="0">
              <a:buNone/>
            </a:pPr>
            <a:r>
              <a:rPr lang="pl-PL" sz="3200" dirty="0" smtClean="0"/>
              <a:t>d – odległość dobrego widzenia -25 cm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Mikroskop optyczny</a:t>
            </a:r>
            <a:endParaRPr lang="pl-PL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143380"/>
            <a:ext cx="1857388" cy="103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71612"/>
            <a:ext cx="7972452" cy="4572000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Mikroskop  optyczny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1357298"/>
            <a:ext cx="785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Bieg promieni w mikroskopie i schemat powstawania obrazu przedstawiono na rysunku: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826280"/>
            <a:ext cx="3214710" cy="439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4572000"/>
          </a:xfrm>
        </p:spPr>
        <p:txBody>
          <a:bodyPr/>
          <a:lstStyle/>
          <a:p>
            <a:pPr marL="0" indent="0" algn="ctr">
              <a:buNone/>
            </a:pPr>
            <a:r>
              <a:rPr lang="pl-PL" b="1" u="sng" dirty="0" smtClean="0"/>
              <a:t>Tubus</a:t>
            </a:r>
            <a:endParaRPr lang="pl-PL" u="sng" dirty="0" smtClean="0"/>
          </a:p>
          <a:p>
            <a:pPr marL="0" indent="0" algn="just">
              <a:buNone/>
            </a:pPr>
            <a:r>
              <a:rPr lang="pl-PL" dirty="0" smtClean="0"/>
              <a:t>przestrzeń </a:t>
            </a:r>
            <a:r>
              <a:rPr lang="pl-PL" dirty="0" smtClean="0"/>
              <a:t>pomiędzy obiektywem a okularem, w której następuje formowanie się obrazu; długość tubusu (tzw. długość optyczna tubusu - bo mechaniczna może być inna) w starszych konstrukcjach jest ustandaryzowana na 160mm (</a:t>
            </a:r>
            <a:r>
              <a:rPr lang="pl-PL" dirty="0" err="1" smtClean="0"/>
              <a:t>Zaiss</a:t>
            </a:r>
            <a:r>
              <a:rPr lang="pl-PL" dirty="0" smtClean="0"/>
              <a:t> i wielu innych) lub 170mm (</a:t>
            </a:r>
            <a:r>
              <a:rPr lang="pl-PL" dirty="0" err="1" smtClean="0"/>
              <a:t>Laica</a:t>
            </a:r>
            <a:r>
              <a:rPr lang="pl-PL" dirty="0" smtClean="0"/>
              <a:t>, czeskie mikroskopy). Jest to istotne zwłaszcza z tego względu, że obiektywy są projektowane na określoną długość tubusu.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Budowa mikroskopu</a:t>
            </a: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71612"/>
            <a:ext cx="7972452" cy="2286016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	</a:t>
            </a:r>
            <a:r>
              <a:rPr lang="pl-PL" b="1" u="sng" dirty="0" smtClean="0"/>
              <a:t>Rewolwer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obiektywy </a:t>
            </a:r>
            <a:r>
              <a:rPr lang="pl-PL" dirty="0" smtClean="0"/>
              <a:t>mikroskopu są osadzone w gniazdach obrotowej tarczy - rewolweru, jego obracanie umożliwia prostą zmianę obiektywu a tym samym używanego powiększenia,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Budowa mikroskopu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5" y="3929065"/>
            <a:ext cx="2357455" cy="15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71612"/>
            <a:ext cx="7972452" cy="4572000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Budowa mikroskopu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42910" y="1357298"/>
            <a:ext cx="77153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u="sng" dirty="0" smtClean="0"/>
              <a:t>Obiektyw </a:t>
            </a:r>
            <a:r>
              <a:rPr lang="pl-PL" sz="2600" b="1" u="sng" dirty="0" smtClean="0"/>
              <a:t>mikroskopu</a:t>
            </a:r>
          </a:p>
          <a:p>
            <a:pPr algn="ctr"/>
            <a:endParaRPr lang="pl-PL" sz="2600" b="1" u="sng" dirty="0" smtClean="0"/>
          </a:p>
          <a:p>
            <a:pPr algn="just"/>
            <a:r>
              <a:rPr lang="pl-PL" sz="2600" dirty="0" smtClean="0"/>
              <a:t>to </a:t>
            </a:r>
            <a:r>
              <a:rPr lang="pl-PL" sz="2600" dirty="0" smtClean="0"/>
              <a:t>obiektyw zbudowany z soczewki o ogniskowej rzędu kilku milimetrów. Wytwarza on bardzo silnie powiększony obraz pośredni we wnętrzu mikroskopu. Często w miejscu powstania tego obrazu wstawia się dodatkową soczewkę zwaną soczewką polową.</a:t>
            </a:r>
            <a:endParaRPr lang="pl-PL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348" y="1643050"/>
            <a:ext cx="7829576" cy="450056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u="sng" dirty="0" smtClean="0"/>
              <a:t>Stolik przedmiotowy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stolik </a:t>
            </a:r>
            <a:r>
              <a:rPr lang="pl-PL" dirty="0" smtClean="0"/>
              <a:t>służący do położenia na nim szkiełka podstawowego wraz z obiektem, który chcemy zbadać. Stolik ten posiada zwykle dwa sprężynujące "zaczepy" uniemożliwiające przemieszczenie się szkiełka podstawowego.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Jest </a:t>
            </a:r>
            <a:r>
              <a:rPr lang="pl-PL" dirty="0" smtClean="0"/>
              <a:t>czworoboczny lub okrągły z otworem w środku, nieruchomy lub przesuwany za pomocą dwóch śrub osadzonych poziomo. Istnieją też stoliki grzejne, które umożliwiają kontrolowanie temperatury analizowanego obiektu.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pl-PL" b="1" dirty="0" smtClean="0"/>
              <a:t>Budowa mikroskopu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190</TotalTime>
  <Words>371</Words>
  <Application>Microsoft Office PowerPoint</Application>
  <PresentationFormat>Pokaz na ekranie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Papier</vt:lpstr>
      <vt:lpstr>Mikroskop  Optyczny</vt:lpstr>
      <vt:lpstr>Budowa mikroskopu</vt:lpstr>
      <vt:lpstr>Mikroskop optyczny</vt:lpstr>
      <vt:lpstr>Mikroskop optyczny</vt:lpstr>
      <vt:lpstr>Mikroskop  optyczny</vt:lpstr>
      <vt:lpstr>Budowa mikroskopu</vt:lpstr>
      <vt:lpstr>Budowa mikroskopu</vt:lpstr>
      <vt:lpstr>Budowa mikroskopu</vt:lpstr>
      <vt:lpstr>Budowa mikroskopu</vt:lpstr>
      <vt:lpstr>Budowa mikroskopu</vt:lpstr>
      <vt:lpstr>Budowa mikroskopu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Mikroskop Optyczny</dc:title>
  <dc:creator>Przemo_2</dc:creator>
  <cp:lastModifiedBy>Przemo_2</cp:lastModifiedBy>
  <cp:revision>18</cp:revision>
  <dcterms:created xsi:type="dcterms:W3CDTF">2010-04-14T10:16:16Z</dcterms:created>
  <dcterms:modified xsi:type="dcterms:W3CDTF">2010-06-02T08:05:33Z</dcterms:modified>
</cp:coreProperties>
</file>