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35" r:id="rId1"/>
  </p:sldMasterIdLst>
  <p:notesMasterIdLst>
    <p:notesMasterId r:id="rId42"/>
  </p:notesMasterIdLst>
  <p:handoutMasterIdLst>
    <p:handoutMasterId r:id="rId43"/>
  </p:handoutMasterIdLst>
  <p:sldIdLst>
    <p:sldId id="256" r:id="rId2"/>
    <p:sldId id="689" r:id="rId3"/>
    <p:sldId id="761" r:id="rId4"/>
    <p:sldId id="712" r:id="rId5"/>
    <p:sldId id="713" r:id="rId6"/>
    <p:sldId id="710" r:id="rId7"/>
    <p:sldId id="717" r:id="rId8"/>
    <p:sldId id="756" r:id="rId9"/>
    <p:sldId id="755" r:id="rId10"/>
    <p:sldId id="718" r:id="rId11"/>
    <p:sldId id="752" r:id="rId12"/>
    <p:sldId id="753" r:id="rId13"/>
    <p:sldId id="722" r:id="rId14"/>
    <p:sldId id="754" r:id="rId15"/>
    <p:sldId id="721" r:id="rId16"/>
    <p:sldId id="744" r:id="rId17"/>
    <p:sldId id="746" r:id="rId18"/>
    <p:sldId id="750" r:id="rId19"/>
    <p:sldId id="742" r:id="rId20"/>
    <p:sldId id="757" r:id="rId21"/>
    <p:sldId id="743" r:id="rId22"/>
    <p:sldId id="758" r:id="rId23"/>
    <p:sldId id="759" r:id="rId24"/>
    <p:sldId id="747" r:id="rId25"/>
    <p:sldId id="762" r:id="rId26"/>
    <p:sldId id="760" r:id="rId27"/>
    <p:sldId id="729" r:id="rId28"/>
    <p:sldId id="714" r:id="rId29"/>
    <p:sldId id="716" r:id="rId30"/>
    <p:sldId id="732" r:id="rId31"/>
    <p:sldId id="734" r:id="rId32"/>
    <p:sldId id="735" r:id="rId33"/>
    <p:sldId id="733" r:id="rId34"/>
    <p:sldId id="737" r:id="rId35"/>
    <p:sldId id="738" r:id="rId36"/>
    <p:sldId id="739" r:id="rId37"/>
    <p:sldId id="740" r:id="rId38"/>
    <p:sldId id="741" r:id="rId39"/>
    <p:sldId id="748" r:id="rId40"/>
    <p:sldId id="749" r:id="rId41"/>
  </p:sldIdLst>
  <p:sldSz cx="9144000" cy="6858000" type="screen4x3"/>
  <p:notesSz cx="6797675" cy="9926638"/>
  <p:defaultTextStyle>
    <a:defPPr>
      <a:defRPr lang="pl-PL"/>
    </a:defPPr>
    <a:lvl1pPr algn="ctr" rtl="0" fontAlgn="base">
      <a:spcBef>
        <a:spcPct val="0"/>
      </a:spcBef>
      <a:spcAft>
        <a:spcPct val="0"/>
      </a:spcAft>
      <a:defRPr sz="1600" kern="1200">
        <a:solidFill>
          <a:schemeClr val="tx1"/>
        </a:solidFill>
        <a:latin typeface="Times New Roman" pitchFamily="18" charset="0"/>
        <a:ea typeface="+mn-ea"/>
        <a:cs typeface="+mn-cs"/>
      </a:defRPr>
    </a:lvl1pPr>
    <a:lvl2pPr marL="457200" algn="ctr" rtl="0" fontAlgn="base">
      <a:spcBef>
        <a:spcPct val="0"/>
      </a:spcBef>
      <a:spcAft>
        <a:spcPct val="0"/>
      </a:spcAft>
      <a:defRPr sz="1600" kern="1200">
        <a:solidFill>
          <a:schemeClr val="tx1"/>
        </a:solidFill>
        <a:latin typeface="Times New Roman" pitchFamily="18" charset="0"/>
        <a:ea typeface="+mn-ea"/>
        <a:cs typeface="+mn-cs"/>
      </a:defRPr>
    </a:lvl2pPr>
    <a:lvl3pPr marL="914400" algn="ctr" rtl="0" fontAlgn="base">
      <a:spcBef>
        <a:spcPct val="0"/>
      </a:spcBef>
      <a:spcAft>
        <a:spcPct val="0"/>
      </a:spcAft>
      <a:defRPr sz="1600" kern="1200">
        <a:solidFill>
          <a:schemeClr val="tx1"/>
        </a:solidFill>
        <a:latin typeface="Times New Roman" pitchFamily="18" charset="0"/>
        <a:ea typeface="+mn-ea"/>
        <a:cs typeface="+mn-cs"/>
      </a:defRPr>
    </a:lvl3pPr>
    <a:lvl4pPr marL="1371600" algn="ctr" rtl="0" fontAlgn="base">
      <a:spcBef>
        <a:spcPct val="0"/>
      </a:spcBef>
      <a:spcAft>
        <a:spcPct val="0"/>
      </a:spcAft>
      <a:defRPr sz="1600" kern="1200">
        <a:solidFill>
          <a:schemeClr val="tx1"/>
        </a:solidFill>
        <a:latin typeface="Times New Roman" pitchFamily="18" charset="0"/>
        <a:ea typeface="+mn-ea"/>
        <a:cs typeface="+mn-cs"/>
      </a:defRPr>
    </a:lvl4pPr>
    <a:lvl5pPr marL="1828800" algn="ctr"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82C3"/>
    <a:srgbClr val="006664"/>
    <a:srgbClr val="C9FFFE"/>
    <a:srgbClr val="006666"/>
    <a:srgbClr val="00A4A0"/>
    <a:srgbClr val="004A48"/>
    <a:srgbClr val="00B0AC"/>
    <a:srgbClr val="79BAE7"/>
    <a:srgbClr val="D8EBF8"/>
    <a:srgbClr val="BDDDF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Styl jasny 2 — Ak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7241" autoAdjust="0"/>
    <p:restoredTop sz="99177" autoAdjust="0"/>
  </p:normalViewPr>
  <p:slideViewPr>
    <p:cSldViewPr>
      <p:cViewPr>
        <p:scale>
          <a:sx n="70" d="100"/>
          <a:sy n="70" d="100"/>
        </p:scale>
        <p:origin x="-810" y="-858"/>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32" y="-78"/>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2338" name="Rectangle 2"/>
          <p:cNvSpPr>
            <a:spLocks noGrp="1" noChangeArrowheads="1"/>
          </p:cNvSpPr>
          <p:nvPr>
            <p:ph type="hdr" sz="quarter"/>
          </p:nvPr>
        </p:nvSpPr>
        <p:spPr bwMode="auto">
          <a:xfrm>
            <a:off x="2" y="4"/>
            <a:ext cx="2944973" cy="49609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l">
              <a:defRPr sz="1200" smtClean="0">
                <a:latin typeface="Arial" charset="0"/>
              </a:defRPr>
            </a:lvl1pPr>
          </a:lstStyle>
          <a:p>
            <a:pPr>
              <a:defRPr/>
            </a:pPr>
            <a:endParaRPr lang="pl-PL" dirty="0"/>
          </a:p>
        </p:txBody>
      </p:sp>
      <p:sp>
        <p:nvSpPr>
          <p:cNvPr id="1422339" name="Rectangle 3"/>
          <p:cNvSpPr>
            <a:spLocks noGrp="1" noChangeArrowheads="1"/>
          </p:cNvSpPr>
          <p:nvPr>
            <p:ph type="dt" sz="quarter" idx="1"/>
          </p:nvPr>
        </p:nvSpPr>
        <p:spPr bwMode="auto">
          <a:xfrm>
            <a:off x="3851120" y="4"/>
            <a:ext cx="2944972" cy="49609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r">
              <a:defRPr sz="1200" smtClean="0">
                <a:latin typeface="Arial" charset="0"/>
              </a:defRPr>
            </a:lvl1pPr>
          </a:lstStyle>
          <a:p>
            <a:pPr>
              <a:defRPr/>
            </a:pPr>
            <a:endParaRPr lang="pl-PL" dirty="0"/>
          </a:p>
        </p:txBody>
      </p:sp>
      <p:sp>
        <p:nvSpPr>
          <p:cNvPr id="1422340" name="Rectangle 4"/>
          <p:cNvSpPr>
            <a:spLocks noGrp="1" noChangeArrowheads="1"/>
          </p:cNvSpPr>
          <p:nvPr>
            <p:ph type="ftr" sz="quarter" idx="2"/>
          </p:nvPr>
        </p:nvSpPr>
        <p:spPr bwMode="auto">
          <a:xfrm>
            <a:off x="2" y="9428964"/>
            <a:ext cx="2944973" cy="496095"/>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l">
              <a:defRPr sz="1200" smtClean="0">
                <a:latin typeface="Arial" charset="0"/>
              </a:defRPr>
            </a:lvl1pPr>
          </a:lstStyle>
          <a:p>
            <a:pPr>
              <a:defRPr/>
            </a:pPr>
            <a:endParaRPr lang="pl-PL" dirty="0"/>
          </a:p>
        </p:txBody>
      </p:sp>
      <p:sp>
        <p:nvSpPr>
          <p:cNvPr id="1422341" name="Rectangle 5"/>
          <p:cNvSpPr>
            <a:spLocks noGrp="1" noChangeArrowheads="1"/>
          </p:cNvSpPr>
          <p:nvPr>
            <p:ph type="sldNum" sz="quarter" idx="3"/>
          </p:nvPr>
        </p:nvSpPr>
        <p:spPr bwMode="auto">
          <a:xfrm>
            <a:off x="3851120" y="9428964"/>
            <a:ext cx="2944972" cy="496095"/>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r">
              <a:defRPr sz="1200" smtClean="0">
                <a:latin typeface="Arial" charset="0"/>
              </a:defRPr>
            </a:lvl1pPr>
          </a:lstStyle>
          <a:p>
            <a:pPr>
              <a:defRPr/>
            </a:pPr>
            <a:fld id="{9F224BDA-D080-47B6-9E08-E5989FF61B0F}" type="slidenum">
              <a:rPr lang="pl-PL"/>
              <a:pPr>
                <a:defRPr/>
              </a:pPr>
              <a:t>‹#›</a:t>
            </a:fld>
            <a:endParaRPr lang="pl-PL" dirty="0"/>
          </a:p>
        </p:txBody>
      </p:sp>
    </p:spTree>
    <p:extLst>
      <p:ext uri="{BB962C8B-B14F-4D97-AF65-F5344CB8AC3E}">
        <p14:creationId xmlns="" xmlns:p14="http://schemas.microsoft.com/office/powerpoint/2010/main" val="286727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4"/>
            <a:ext cx="2944973" cy="49609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l">
              <a:defRPr sz="1200" smtClean="0">
                <a:latin typeface="Arial" charset="0"/>
              </a:defRPr>
            </a:lvl1pPr>
          </a:lstStyle>
          <a:p>
            <a:pPr>
              <a:defRPr/>
            </a:pPr>
            <a:endParaRPr lang="pl-PL" dirty="0"/>
          </a:p>
        </p:txBody>
      </p:sp>
      <p:sp>
        <p:nvSpPr>
          <p:cNvPr id="7171" name="Rectangle 3"/>
          <p:cNvSpPr>
            <a:spLocks noGrp="1" noChangeArrowheads="1"/>
          </p:cNvSpPr>
          <p:nvPr>
            <p:ph type="dt" idx="1"/>
          </p:nvPr>
        </p:nvSpPr>
        <p:spPr bwMode="auto">
          <a:xfrm>
            <a:off x="3851120" y="4"/>
            <a:ext cx="2944972" cy="49609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r">
              <a:defRPr sz="1200" smtClean="0">
                <a:latin typeface="Arial" charset="0"/>
              </a:defRPr>
            </a:lvl1pPr>
          </a:lstStyle>
          <a:p>
            <a:pPr>
              <a:defRPr/>
            </a:pPr>
            <a:endParaRPr lang="pl-PL" dirty="0"/>
          </a:p>
        </p:txBody>
      </p:sp>
      <p:sp>
        <p:nvSpPr>
          <p:cNvPr id="18436"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9611" y="4715272"/>
            <a:ext cx="5438456" cy="4466432"/>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7174" name="Rectangle 6"/>
          <p:cNvSpPr>
            <a:spLocks noGrp="1" noChangeArrowheads="1"/>
          </p:cNvSpPr>
          <p:nvPr>
            <p:ph type="ftr" sz="quarter" idx="4"/>
          </p:nvPr>
        </p:nvSpPr>
        <p:spPr bwMode="auto">
          <a:xfrm>
            <a:off x="2" y="9428964"/>
            <a:ext cx="2944973" cy="496095"/>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l">
              <a:defRPr sz="1200" smtClean="0">
                <a:latin typeface="Arial" charset="0"/>
              </a:defRPr>
            </a:lvl1pPr>
          </a:lstStyle>
          <a:p>
            <a:pPr>
              <a:defRPr/>
            </a:pPr>
            <a:endParaRPr lang="pl-PL" dirty="0"/>
          </a:p>
        </p:txBody>
      </p:sp>
      <p:sp>
        <p:nvSpPr>
          <p:cNvPr id="7175" name="Rectangle 7"/>
          <p:cNvSpPr>
            <a:spLocks noGrp="1" noChangeArrowheads="1"/>
          </p:cNvSpPr>
          <p:nvPr>
            <p:ph type="sldNum" sz="quarter" idx="5"/>
          </p:nvPr>
        </p:nvSpPr>
        <p:spPr bwMode="auto">
          <a:xfrm>
            <a:off x="3851120" y="9428964"/>
            <a:ext cx="2944972" cy="496095"/>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r">
              <a:defRPr sz="1200" smtClean="0">
                <a:latin typeface="Arial" charset="0"/>
              </a:defRPr>
            </a:lvl1pPr>
          </a:lstStyle>
          <a:p>
            <a:pPr>
              <a:defRPr/>
            </a:pPr>
            <a:fld id="{52724585-09D0-4679-BA44-9159E1473285}" type="slidenum">
              <a:rPr lang="pl-PL"/>
              <a:pPr>
                <a:defRPr/>
              </a:pPr>
              <a:t>‹#›</a:t>
            </a:fld>
            <a:endParaRPr lang="pl-PL" dirty="0"/>
          </a:p>
        </p:txBody>
      </p:sp>
    </p:spTree>
    <p:extLst>
      <p:ext uri="{BB962C8B-B14F-4D97-AF65-F5344CB8AC3E}">
        <p14:creationId xmlns="" xmlns:p14="http://schemas.microsoft.com/office/powerpoint/2010/main" val="412394315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906148" y="4715272"/>
            <a:ext cx="4985384" cy="4466432"/>
          </a:xfrm>
          <a:noFill/>
          <a:ln/>
        </p:spPr>
        <p:txBody>
          <a:bodyPr/>
          <a:lstStyle/>
          <a:p>
            <a:pPr eaLnBrk="1" hangingPunct="1"/>
            <a:endParaRPr lang="pl-PL"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lvl1pPr>
              <a:defRPr sz="2400" b="1">
                <a:latin typeface="Cambria" pitchFamily="18"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1371600" y="3886200"/>
            <a:ext cx="6400800" cy="1752600"/>
          </a:xfr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dirty="0" smtClean="0"/>
              <a:t>Kliknij, aby edytować styl wzorca podtytułu</a:t>
            </a:r>
            <a:endParaRPr lang="pl-PL" dirty="0"/>
          </a:p>
        </p:txBody>
      </p:sp>
      <p:sp>
        <p:nvSpPr>
          <p:cNvPr id="5" name="Rectangle 5"/>
          <p:cNvSpPr>
            <a:spLocks noGrp="1" noChangeArrowheads="1"/>
          </p:cNvSpPr>
          <p:nvPr>
            <p:ph type="ftr" sz="quarter" idx="11"/>
          </p:nvPr>
        </p:nvSpPr>
        <p:spPr>
          <a:ln/>
        </p:spPr>
        <p:txBody>
          <a:bodyPr/>
          <a:lstStyle>
            <a:lvl1pPr>
              <a:defRPr i="1"/>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atin typeface="Cambria" pitchFamily="18" charset="0"/>
              </a:defRPr>
            </a:lvl1p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p:txBody>
          <a:bodyPr vert="eaVert"/>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20713"/>
            <a:ext cx="1943100" cy="5475287"/>
          </a:xfrm>
        </p:spPr>
        <p:txBody>
          <a:bodyPr vert="eaVert"/>
          <a:lstStyle>
            <a:lvl1pPr>
              <a:defRPr sz="2000">
                <a:latin typeface="Cambria" pitchFamily="18" charset="0"/>
              </a:defRPr>
            </a:lvl1p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a:xfrm>
            <a:off x="684213" y="620713"/>
            <a:ext cx="5678487" cy="5475287"/>
          </a:xfrm>
        </p:spPr>
        <p:txBody>
          <a:bodyPr vert="eaVert"/>
          <a:lstStyle>
            <a:lvl1pPr>
              <a:defRPr sz="2400"/>
            </a:lvl1pPr>
            <a:lvl2pPr>
              <a:defRPr sz="1800"/>
            </a:lvl2pPr>
            <a:lvl3pPr>
              <a:defRPr sz="1600"/>
            </a:lvl3pPr>
            <a:lvl4pPr>
              <a:defRPr sz="1600"/>
            </a:lvl4pPr>
            <a:lvl5pPr>
              <a:defRPr sz="1600"/>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vl1pPr>
          </a:lstStyle>
          <a:p>
            <a:r>
              <a:rPr lang="pl-PL" dirty="0" smtClean="0"/>
              <a:t>Kliknij, aby edytować styl</a:t>
            </a:r>
            <a:endParaRPr lang="pl-PL" dirty="0"/>
          </a:p>
        </p:txBody>
      </p:sp>
      <p:sp>
        <p:nvSpPr>
          <p:cNvPr id="3" name="Symbol zastępczy obiektu SmartArt 2"/>
          <p:cNvSpPr>
            <a:spLocks noGrp="1"/>
          </p:cNvSpPr>
          <p:nvPr>
            <p:ph type="dgm" idx="1"/>
          </p:nvPr>
        </p:nvSpPr>
        <p:spPr>
          <a:xfrm>
            <a:off x="685800" y="1981200"/>
            <a:ext cx="7772400" cy="4114800"/>
          </a:xfrm>
        </p:spPr>
        <p:txBody>
          <a:body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tabeli 2"/>
          <p:cNvSpPr>
            <a:spLocks noGrp="1"/>
          </p:cNvSpPr>
          <p:nvPr>
            <p:ph type="tbl" idx="1"/>
          </p:nvPr>
        </p:nvSpPr>
        <p:spPr>
          <a:xfrm>
            <a:off x="685800" y="1981200"/>
            <a:ext cx="7772400" cy="4114800"/>
          </a:xfrm>
        </p:spPr>
        <p:txBody>
          <a:bodyPr/>
          <a:lstStyle>
            <a:lvl1pPr>
              <a:defRPr>
                <a:latin typeface="Cambria" pitchFamily="18" charset="0"/>
                <a:cs typeface="Times New Roman" pitchFamily="18" charset="0"/>
              </a:defRPr>
            </a:lvl1p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ytuł i wykres">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wykresu 2"/>
          <p:cNvSpPr>
            <a:spLocks noGrp="1"/>
          </p:cNvSpPr>
          <p:nvPr>
            <p:ph type="chart" idx="1"/>
          </p:nvPr>
        </p:nvSpPr>
        <p:spPr>
          <a:xfrm>
            <a:off x="685800" y="1981200"/>
            <a:ext cx="7772400" cy="4114800"/>
          </a:xfrm>
        </p:spPr>
        <p:txBody>
          <a:bodyPr/>
          <a:lstStyle>
            <a:lvl1pPr>
              <a:defRPr>
                <a:latin typeface="Cambria" pitchFamily="18" charset="0"/>
                <a:cs typeface="Times New Roman" pitchFamily="18" charset="0"/>
              </a:defRPr>
            </a:lvl1p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tekstu 2"/>
          <p:cNvSpPr>
            <a:spLocks noGrp="1"/>
          </p:cNvSpPr>
          <p:nvPr>
            <p:ph type="body" sz="half" idx="1"/>
          </p:nvPr>
        </p:nvSpPr>
        <p:spPr>
          <a:xfrm>
            <a:off x="685800" y="1981200"/>
            <a:ext cx="3810000" cy="4114800"/>
          </a:xfrm>
        </p:spPr>
        <p:txBody>
          <a:bodyPr/>
          <a:lstStyle>
            <a:lvl1pPr>
              <a:defRPr sz="2000">
                <a:latin typeface="Cambria" pitchFamily="18" charset="0"/>
                <a:cs typeface="Times New Roman" pitchFamily="18" charset="0"/>
              </a:defRPr>
            </a:lvl1pPr>
            <a:lvl2pPr>
              <a:defRPr sz="2000">
                <a:latin typeface="Cambria" pitchFamily="18" charset="0"/>
                <a:cs typeface="Times New Roman" pitchFamily="18" charset="0"/>
              </a:defRPr>
            </a:lvl2pPr>
            <a:lvl3pPr>
              <a:defRPr sz="2000">
                <a:latin typeface="Cambria" pitchFamily="18" charset="0"/>
                <a:cs typeface="Times New Roman" pitchFamily="18" charset="0"/>
              </a:defRPr>
            </a:lvl3pPr>
            <a:lvl4pPr>
              <a:defRPr sz="2000">
                <a:latin typeface="Cambria" pitchFamily="18" charset="0"/>
                <a:cs typeface="Times New Roman" pitchFamily="18" charset="0"/>
              </a:defRPr>
            </a:lvl4pPr>
            <a:lvl5pPr>
              <a:defRPr sz="2000">
                <a:latin typeface="Cambria" pitchFamily="18" charset="0"/>
                <a:cs typeface="Times New Roman" pitchFamily="18"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zawartości 3"/>
          <p:cNvSpPr>
            <a:spLocks noGrp="1"/>
          </p:cNvSpPr>
          <p:nvPr>
            <p:ph sz="half" idx="2"/>
          </p:nvPr>
        </p:nvSpPr>
        <p:spPr>
          <a:xfrm>
            <a:off x="4648200" y="1981200"/>
            <a:ext cx="3810000" cy="4114800"/>
          </a:xfrm>
        </p:spPr>
        <p:txBody>
          <a:bodyPr/>
          <a:lstStyle>
            <a:lvl1pPr>
              <a:defRPr sz="2000">
                <a:latin typeface="Cambria" pitchFamily="18" charset="0"/>
                <a:cs typeface="Times New Roman" pitchFamily="18" charset="0"/>
              </a:defRPr>
            </a:lvl1pPr>
            <a:lvl2pPr>
              <a:defRPr sz="2000">
                <a:latin typeface="Cambria" pitchFamily="18" charset="0"/>
                <a:cs typeface="Times New Roman" pitchFamily="18" charset="0"/>
              </a:defRPr>
            </a:lvl2pPr>
            <a:lvl3pPr>
              <a:defRPr sz="2000">
                <a:latin typeface="Cambria" pitchFamily="18" charset="0"/>
                <a:cs typeface="Times New Roman" pitchFamily="18" charset="0"/>
              </a:defRPr>
            </a:lvl3pPr>
            <a:lvl4pPr>
              <a:defRPr sz="2000">
                <a:latin typeface="Cambria" pitchFamily="18" charset="0"/>
                <a:cs typeface="Times New Roman" pitchFamily="18" charset="0"/>
              </a:defRPr>
            </a:lvl4pPr>
            <a:lvl5pPr>
              <a:defRPr sz="2000">
                <a:latin typeface="Cambria" pitchFamily="18" charset="0"/>
                <a:cs typeface="Times New Roman" pitchFamily="18"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idx="1"/>
          </p:nvPr>
        </p:nvSpPr>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Rectangle 5"/>
          <p:cNvSpPr>
            <a:spLocks noGrp="1" noChangeArrowheads="1"/>
          </p:cNvSpPr>
          <p:nvPr>
            <p:ph type="ftr" sz="quarter" idx="11"/>
          </p:nvPr>
        </p:nvSpPr>
        <p:spPr>
          <a:ln/>
        </p:spPr>
        <p:txBody>
          <a:bodyPr/>
          <a:lstStyle>
            <a:lvl1pPr>
              <a:defRPr i="1"/>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2000" b="1" cap="all">
                <a:latin typeface="Cambria" pitchFamily="18" charset="0"/>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dirty="0" smtClean="0"/>
              <a:t>Kliknij, aby edytować style wzorca tekstu</a:t>
            </a:r>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sz="half" idx="1"/>
          </p:nvPr>
        </p:nvSpPr>
        <p:spPr>
          <a:xfrm>
            <a:off x="685800" y="19812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9812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56990"/>
          </a:xfrm>
        </p:spPr>
        <p:txBody>
          <a:bodyPr/>
          <a:lstStyle>
            <a:lvl1pPr>
              <a:defRPr sz="2400" b="1">
                <a:latin typeface="+mn-lt"/>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8"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10"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4"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6"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5"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idx="1"/>
          </p:nvPr>
        </p:nvSpPr>
        <p:spPr>
          <a:xfrm>
            <a:off x="3575050" y="273050"/>
            <a:ext cx="5111750" cy="5853113"/>
          </a:xfrm>
        </p:spPr>
        <p:txBody>
          <a:bodyPr/>
          <a:lstStyle>
            <a:lvl1pPr>
              <a:defRPr sz="20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atin typeface="Cambria" pitchFamily="18" charset="0"/>
              </a:defRPr>
            </a:lvl1pPr>
          </a:lstStyle>
          <a:p>
            <a:r>
              <a:rPr lang="pl-PL" dirty="0" smtClean="0"/>
              <a:t>Kliknij, aby edytować styl</a:t>
            </a:r>
            <a:endParaRPr lang="pl-PL" dirty="0"/>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tile tx="0" ty="0" sx="100000" sy="100000" flip="none" algn="tl"/>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4213" y="6207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dirty="0" smtClean="0"/>
              <a:t>Kliknij, aby edytować styl wzorca tytułu</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p>
        </p:txBody>
      </p:sp>
      <p:sp>
        <p:nvSpPr>
          <p:cNvPr id="1690629" name="Rectangle 5"/>
          <p:cNvSpPr>
            <a:spLocks noGrp="1" noChangeArrowheads="1"/>
          </p:cNvSpPr>
          <p:nvPr>
            <p:ph type="ftr" sz="quarter" idx="3"/>
          </p:nvPr>
        </p:nvSpPr>
        <p:spPr bwMode="auto">
          <a:xfrm>
            <a:off x="250825" y="6616700"/>
            <a:ext cx="5689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i="1" smtClean="0">
                <a:solidFill>
                  <a:srgbClr val="008000"/>
                </a:solidFill>
                <a:latin typeface="+mn-lt"/>
              </a:defRPr>
            </a:lvl1pPr>
          </a:lstStyle>
          <a:p>
            <a:pPr>
              <a:defRPr/>
            </a:pPr>
            <a:r>
              <a:rPr lang="pl-PL" dirty="0" smtClean="0"/>
              <a:t>Opracowano w Departamencie Programowania i Sprawozdawczości</a:t>
            </a:r>
            <a:endParaRPr lang="en-GB" dirty="0"/>
          </a:p>
        </p:txBody>
      </p:sp>
      <p:sp>
        <p:nvSpPr>
          <p:cNvPr id="1690630" name="Rectangle 6"/>
          <p:cNvSpPr>
            <a:spLocks noGrp="1" noChangeArrowheads="1"/>
          </p:cNvSpPr>
          <p:nvPr>
            <p:ph type="sldNum" sz="quarter" idx="4"/>
          </p:nvPr>
        </p:nvSpPr>
        <p:spPr bwMode="auto">
          <a:xfrm>
            <a:off x="6227763" y="6616700"/>
            <a:ext cx="2665412"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rgbClr val="008000"/>
                </a:solidFill>
                <a:latin typeface="+mn-lt"/>
              </a:defRPr>
            </a:lvl1pPr>
          </a:lstStyle>
          <a:p>
            <a:pPr>
              <a:defRPr/>
            </a:pPr>
            <a:endParaRPr lang="pl-PL" dirty="0"/>
          </a:p>
        </p:txBody>
      </p:sp>
      <p:sp>
        <p:nvSpPr>
          <p:cNvPr id="1690632" name="Line 8"/>
          <p:cNvSpPr>
            <a:spLocks noChangeShapeType="1"/>
          </p:cNvSpPr>
          <p:nvPr/>
        </p:nvSpPr>
        <p:spPr bwMode="auto">
          <a:xfrm>
            <a:off x="1116013" y="620713"/>
            <a:ext cx="6769100" cy="0"/>
          </a:xfrm>
          <a:prstGeom prst="line">
            <a:avLst/>
          </a:prstGeom>
          <a:noFill/>
          <a:ln w="57150" cmpd="thickThin">
            <a:solidFill>
              <a:srgbClr val="006600"/>
            </a:solidFill>
            <a:round/>
            <a:headEnd/>
            <a:tailEnd/>
          </a:ln>
          <a:effectLst/>
        </p:spPr>
        <p:txBody>
          <a:bodyPr wrap="none" anchor="ctr"/>
          <a:lstStyle/>
          <a:p>
            <a:pPr>
              <a:defRPr/>
            </a:pPr>
            <a:endParaRPr lang="pl-PL" dirty="0">
              <a:latin typeface="Cambria" pitchFamily="18" charset="0"/>
            </a:endParaRPr>
          </a:p>
        </p:txBody>
      </p:sp>
      <p:sp>
        <p:nvSpPr>
          <p:cNvPr id="1690633" name="Line 9"/>
          <p:cNvSpPr>
            <a:spLocks noChangeShapeType="1"/>
          </p:cNvSpPr>
          <p:nvPr/>
        </p:nvSpPr>
        <p:spPr bwMode="auto">
          <a:xfrm>
            <a:off x="179388" y="1125538"/>
            <a:ext cx="0" cy="5038725"/>
          </a:xfrm>
          <a:prstGeom prst="line">
            <a:avLst/>
          </a:prstGeom>
          <a:noFill/>
          <a:ln w="57150" cmpd="thickThin">
            <a:solidFill>
              <a:srgbClr val="006600"/>
            </a:solidFill>
            <a:round/>
            <a:headEnd/>
            <a:tailEnd/>
          </a:ln>
          <a:effectLst/>
        </p:spPr>
        <p:txBody>
          <a:bodyPr wrap="none" anchor="ctr"/>
          <a:lstStyle/>
          <a:p>
            <a:pPr>
              <a:defRPr/>
            </a:pPr>
            <a:endParaRPr lang="pl-PL" dirty="0"/>
          </a:p>
        </p:txBody>
      </p:sp>
      <p:sp>
        <p:nvSpPr>
          <p:cNvPr id="1690634" name="AutoShape 10"/>
          <p:cNvSpPr>
            <a:spLocks noChangeArrowheads="1"/>
          </p:cNvSpPr>
          <p:nvPr/>
        </p:nvSpPr>
        <p:spPr bwMode="auto">
          <a:xfrm>
            <a:off x="1115616" y="116632"/>
            <a:ext cx="6119812" cy="288925"/>
          </a:xfrm>
          <a:prstGeom prst="roundRect">
            <a:avLst>
              <a:gd name="adj" fmla="val 16667"/>
            </a:avLst>
          </a:prstGeom>
          <a:noFill/>
          <a:ln w="9525" algn="ctr">
            <a:solidFill>
              <a:srgbClr val="006600"/>
            </a:solidFill>
            <a:round/>
            <a:headEnd/>
            <a:tailEnd/>
          </a:ln>
          <a:effectLst/>
        </p:spPr>
        <p:txBody>
          <a:bodyPr wrap="none" anchor="ctr"/>
          <a:lstStyle/>
          <a:p>
            <a:pPr>
              <a:defRPr/>
            </a:pPr>
            <a:endParaRPr lang="pl-PL" dirty="0"/>
          </a:p>
        </p:txBody>
      </p:sp>
      <p:sp>
        <p:nvSpPr>
          <p:cNvPr id="1690635" name="AutoShape 11"/>
          <p:cNvSpPr>
            <a:spLocks noChangeArrowheads="1"/>
          </p:cNvSpPr>
          <p:nvPr/>
        </p:nvSpPr>
        <p:spPr bwMode="auto">
          <a:xfrm>
            <a:off x="1187450" y="187325"/>
            <a:ext cx="6121400" cy="288925"/>
          </a:xfrm>
          <a:prstGeom prst="roundRect">
            <a:avLst>
              <a:gd name="adj" fmla="val 16667"/>
            </a:avLst>
          </a:prstGeom>
          <a:noFill/>
          <a:ln w="9525" algn="ctr">
            <a:solidFill>
              <a:srgbClr val="006600"/>
            </a:solidFill>
            <a:round/>
            <a:headEnd/>
            <a:tailEnd/>
          </a:ln>
          <a:effectLst/>
        </p:spPr>
        <p:txBody>
          <a:bodyPr wrap="none" anchor="ctr"/>
          <a:lstStyle/>
          <a:p>
            <a:pPr>
              <a:defRPr/>
            </a:pPr>
            <a:r>
              <a:rPr lang="pl-PL" sz="1400" dirty="0" smtClean="0">
                <a:solidFill>
                  <a:schemeClr val="accent1">
                    <a:lumMod val="50000"/>
                  </a:schemeClr>
                </a:solidFill>
                <a:latin typeface="Cambria" pitchFamily="18" charset="0"/>
              </a:rPr>
              <a:t>Agencja Restrukturyzacji</a:t>
            </a:r>
            <a:r>
              <a:rPr lang="pl-PL" sz="1400" baseline="0" dirty="0" smtClean="0">
                <a:solidFill>
                  <a:schemeClr val="accent1">
                    <a:lumMod val="50000"/>
                  </a:schemeClr>
                </a:solidFill>
                <a:latin typeface="Cambria" pitchFamily="18" charset="0"/>
              </a:rPr>
              <a:t> i Modernizacji Rolnictwa</a:t>
            </a:r>
            <a:endParaRPr lang="pl-PL" sz="1400" dirty="0">
              <a:solidFill>
                <a:schemeClr val="accent1">
                  <a:lumMod val="50000"/>
                </a:schemeClr>
              </a:solidFill>
              <a:latin typeface="Cambria" pitchFamily="18" charset="0"/>
            </a:endParaRPr>
          </a:p>
        </p:txBody>
      </p:sp>
      <p:sp>
        <p:nvSpPr>
          <p:cNvPr id="1690636" name="Line 12"/>
          <p:cNvSpPr>
            <a:spLocks noChangeShapeType="1"/>
          </p:cNvSpPr>
          <p:nvPr/>
        </p:nvSpPr>
        <p:spPr bwMode="auto">
          <a:xfrm>
            <a:off x="179388" y="1125538"/>
            <a:ext cx="936625" cy="0"/>
          </a:xfrm>
          <a:prstGeom prst="line">
            <a:avLst/>
          </a:prstGeom>
          <a:noFill/>
          <a:ln w="57150" cmpd="thinThick">
            <a:solidFill>
              <a:srgbClr val="006600"/>
            </a:solidFill>
            <a:round/>
            <a:headEnd/>
            <a:tailEnd/>
          </a:ln>
          <a:effectLst/>
        </p:spPr>
        <p:txBody>
          <a:bodyPr wrap="none" anchor="ctr"/>
          <a:lstStyle/>
          <a:p>
            <a:pPr>
              <a:defRPr/>
            </a:pPr>
            <a:endParaRPr lang="pl-PL" dirty="0"/>
          </a:p>
        </p:txBody>
      </p:sp>
      <p:sp>
        <p:nvSpPr>
          <p:cNvPr id="1690637" name="Line 13"/>
          <p:cNvSpPr>
            <a:spLocks noChangeShapeType="1"/>
          </p:cNvSpPr>
          <p:nvPr/>
        </p:nvSpPr>
        <p:spPr bwMode="auto">
          <a:xfrm flipV="1">
            <a:off x="1116013" y="620713"/>
            <a:ext cx="0" cy="504825"/>
          </a:xfrm>
          <a:prstGeom prst="line">
            <a:avLst/>
          </a:prstGeom>
          <a:noFill/>
          <a:ln w="57150" cmpd="thinThick">
            <a:solidFill>
              <a:srgbClr val="006600"/>
            </a:solidFill>
            <a:round/>
            <a:headEnd/>
            <a:tailEnd/>
          </a:ln>
          <a:effectLst/>
        </p:spPr>
        <p:txBody>
          <a:bodyPr wrap="none" anchor="ctr"/>
          <a:lstStyle/>
          <a:p>
            <a:pPr>
              <a:defRPr/>
            </a:pPr>
            <a:endParaRPr lang="pl-PL" dirty="0"/>
          </a:p>
        </p:txBody>
      </p:sp>
      <p:sp>
        <p:nvSpPr>
          <p:cNvPr id="1690639" name="Line 15"/>
          <p:cNvSpPr>
            <a:spLocks noChangeShapeType="1"/>
          </p:cNvSpPr>
          <p:nvPr/>
        </p:nvSpPr>
        <p:spPr bwMode="auto">
          <a:xfrm>
            <a:off x="323850" y="6597650"/>
            <a:ext cx="8496300" cy="0"/>
          </a:xfrm>
          <a:prstGeom prst="line">
            <a:avLst/>
          </a:prstGeom>
          <a:noFill/>
          <a:ln w="3175">
            <a:solidFill>
              <a:srgbClr val="006600"/>
            </a:solidFill>
            <a:round/>
            <a:headEnd/>
            <a:tailEnd/>
          </a:ln>
          <a:effectLst/>
        </p:spPr>
        <p:txBody>
          <a:bodyPr wrap="none" anchor="ctr"/>
          <a:lstStyle/>
          <a:p>
            <a:pPr>
              <a:defRPr/>
            </a:pPr>
            <a:endParaRPr lang="pl-PL"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Lst>
  <p:hf hdr="0" dt="0"/>
  <p:txStyles>
    <p:titleStyle>
      <a:lvl1pPr algn="ctr" rtl="0" eaLnBrk="0" fontAlgn="base" hangingPunct="0">
        <a:spcBef>
          <a:spcPct val="0"/>
        </a:spcBef>
        <a:spcAft>
          <a:spcPct val="0"/>
        </a:spcAft>
        <a:defRPr sz="2400" b="1">
          <a:solidFill>
            <a:schemeClr val="accent1">
              <a:lumMod val="50000"/>
            </a:schemeClr>
          </a:solidFill>
          <a:latin typeface="Cambria" pitchFamily="18" charset="0"/>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Dokument_programu_Microsoft_Office_Word1.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Arkusz_programu_Microsoft_Office_Excel_97_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 name="Obraz 8" descr="baner-dol-bg.jpg"/>
          <p:cNvPicPr>
            <a:picLocks noChangeAspect="1"/>
          </p:cNvPicPr>
          <p:nvPr/>
        </p:nvPicPr>
        <p:blipFill>
          <a:blip r:embed="rId3" cstate="print"/>
          <a:stretch>
            <a:fillRect/>
          </a:stretch>
        </p:blipFill>
        <p:spPr>
          <a:xfrm>
            <a:off x="285720" y="1357298"/>
            <a:ext cx="8858280" cy="714380"/>
          </a:xfrm>
          <a:prstGeom prst="rect">
            <a:avLst/>
          </a:prstGeom>
          <a:ln>
            <a:noFill/>
          </a:ln>
          <a:effectLst>
            <a:softEdge rad="112500"/>
          </a:effectLst>
        </p:spPr>
      </p:pic>
      <p:sp>
        <p:nvSpPr>
          <p:cNvPr id="7172" name="Rectangle 4"/>
          <p:cNvSpPr>
            <a:spLocks noChangeArrowheads="1"/>
          </p:cNvSpPr>
          <p:nvPr/>
        </p:nvSpPr>
        <p:spPr bwMode="auto">
          <a:xfrm>
            <a:off x="2643174" y="6143644"/>
            <a:ext cx="3786214" cy="338554"/>
          </a:xfrm>
          <a:prstGeom prst="rect">
            <a:avLst/>
          </a:prstGeom>
          <a:noFill/>
          <a:ln w="9525">
            <a:noFill/>
            <a:miter lim="800000"/>
            <a:headEnd/>
            <a:tailEnd/>
          </a:ln>
        </p:spPr>
        <p:txBody>
          <a:bodyPr wrap="square" anchor="ctr">
            <a:spAutoFit/>
          </a:bodyPr>
          <a:lstStyle/>
          <a:p>
            <a:r>
              <a:rPr lang="pl-PL" b="1" i="1" dirty="0" smtClean="0">
                <a:solidFill>
                  <a:schemeClr val="accent5">
                    <a:lumMod val="50000"/>
                  </a:schemeClr>
                </a:solidFill>
                <a:latin typeface="Cambria" pitchFamily="18" charset="0"/>
              </a:rPr>
              <a:t>październik  </a:t>
            </a:r>
            <a:r>
              <a:rPr lang="en-GB" b="1" i="1" dirty="0" smtClean="0">
                <a:solidFill>
                  <a:schemeClr val="accent5">
                    <a:lumMod val="50000"/>
                  </a:schemeClr>
                </a:solidFill>
                <a:latin typeface="Cambria" pitchFamily="18" charset="0"/>
              </a:rPr>
              <a:t>20</a:t>
            </a:r>
            <a:r>
              <a:rPr lang="pl-PL" b="1" i="1" dirty="0" smtClean="0">
                <a:solidFill>
                  <a:schemeClr val="accent5">
                    <a:lumMod val="50000"/>
                  </a:schemeClr>
                </a:solidFill>
                <a:latin typeface="Cambria" pitchFamily="18" charset="0"/>
              </a:rPr>
              <a:t>14 r.</a:t>
            </a:r>
            <a:endParaRPr lang="en-GB" b="1" i="1" dirty="0">
              <a:solidFill>
                <a:schemeClr val="accent5">
                  <a:lumMod val="50000"/>
                </a:schemeClr>
              </a:solidFill>
              <a:latin typeface="Cambria" pitchFamily="18" charset="0"/>
            </a:endParaRPr>
          </a:p>
        </p:txBody>
      </p:sp>
      <p:sp>
        <p:nvSpPr>
          <p:cNvPr id="6" name="Tytuł 5"/>
          <p:cNvSpPr>
            <a:spLocks noGrp="1"/>
          </p:cNvSpPr>
          <p:nvPr>
            <p:ph type="ctrTitle"/>
          </p:nvPr>
        </p:nvSpPr>
        <p:spPr>
          <a:xfrm>
            <a:off x="642910" y="1571612"/>
            <a:ext cx="8136904" cy="2582179"/>
          </a:xfrm>
        </p:spPr>
        <p:txBody>
          <a:bodyPr/>
          <a:lstStyle/>
          <a:p>
            <a:r>
              <a:rPr lang="pl-PL" sz="6600" cap="small" dirty="0" smtClean="0">
                <a:solidFill>
                  <a:schemeClr val="accent5">
                    <a:lumMod val="50000"/>
                  </a:schemeClr>
                </a:solidFill>
                <a:latin typeface="+mn-lt"/>
                <a:cs typeface="Times New Roman" pitchFamily="18" charset="0"/>
              </a:rPr>
              <a:t/>
            </a:r>
            <a:br>
              <a:rPr lang="pl-PL" sz="6600" cap="small" dirty="0" smtClean="0">
                <a:solidFill>
                  <a:schemeClr val="accent5">
                    <a:lumMod val="50000"/>
                  </a:schemeClr>
                </a:solidFill>
                <a:latin typeface="+mn-lt"/>
                <a:cs typeface="Times New Roman" pitchFamily="18" charset="0"/>
              </a:rPr>
            </a:br>
            <a:r>
              <a:rPr lang="pl-PL" sz="6600" cap="small" dirty="0" smtClean="0">
                <a:solidFill>
                  <a:schemeClr val="accent5">
                    <a:lumMod val="50000"/>
                  </a:schemeClr>
                </a:solidFill>
                <a:latin typeface="+mn-lt"/>
                <a:cs typeface="Times New Roman" pitchFamily="18" charset="0"/>
              </a:rPr>
              <a:t>PŁATNOŚĆ ZA ZAZIELENIENIE</a:t>
            </a:r>
            <a:endParaRPr lang="pl-PL" sz="6600" dirty="0">
              <a:latin typeface="+mn-lt"/>
            </a:endParaRPr>
          </a:p>
        </p:txBody>
      </p:sp>
      <p:pic>
        <p:nvPicPr>
          <p:cNvPr id="8" name="Obraz 7" descr="baner-dol-bg.jpg"/>
          <p:cNvPicPr>
            <a:picLocks noChangeAspect="1"/>
          </p:cNvPicPr>
          <p:nvPr/>
        </p:nvPicPr>
        <p:blipFill>
          <a:blip r:embed="rId3" cstate="print"/>
          <a:stretch>
            <a:fillRect/>
          </a:stretch>
        </p:blipFill>
        <p:spPr>
          <a:xfrm>
            <a:off x="285720" y="4500570"/>
            <a:ext cx="8858280" cy="1643449"/>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p:cNvSpPr>
          <p:nvPr/>
        </p:nvSpPr>
        <p:spPr bwMode="auto">
          <a:xfrm>
            <a:off x="1071538" y="571480"/>
            <a:ext cx="8072462" cy="50006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Dywersyfikacja upraw - zwolnienie</a:t>
            </a:r>
          </a:p>
        </p:txBody>
      </p:sp>
      <p:sp>
        <p:nvSpPr>
          <p:cNvPr id="7" name="Symbol zastępczy zawartości 2"/>
          <p:cNvSpPr txBox="1">
            <a:spLocks/>
          </p:cNvSpPr>
          <p:nvPr/>
        </p:nvSpPr>
        <p:spPr bwMode="auto">
          <a:xfrm>
            <a:off x="214282" y="1143000"/>
            <a:ext cx="8786874" cy="5381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
                <a:srgbClr val="008000"/>
              </a:buClr>
              <a:buSzTx/>
              <a:buFont typeface="Wingdings" pitchFamily="2" charset="2"/>
              <a:buChar char="q"/>
              <a:tabLst/>
              <a:defRPr/>
            </a:pPr>
            <a:endParaRPr kumimoji="0" lang="pl-PL"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
                <a:srgbClr val="008000"/>
              </a:buClr>
              <a:buSzTx/>
              <a:buFont typeface="Wingdings" pitchFamily="2" charset="2"/>
              <a:buChar char="q"/>
              <a:tabLst/>
              <a:defRPr/>
            </a:pPr>
            <a:r>
              <a:rPr kumimoji="0" lang="pl-PL" sz="1800" b="0" i="0" u="none" strike="noStrike" kern="0" cap="none" spc="0" normalizeH="0" baseline="0" noProof="0" dirty="0" smtClean="0">
                <a:ln>
                  <a:noFill/>
                </a:ln>
                <a:solidFill>
                  <a:schemeClr val="tx1"/>
                </a:solidFill>
                <a:effectLst/>
                <a:uLnTx/>
                <a:uFillTx/>
                <a:latin typeface="+mn-lt"/>
                <a:ea typeface="+mn-ea"/>
                <a:cs typeface="+mn-cs"/>
              </a:rPr>
              <a:t>Z dywersyfikacji </a:t>
            </a:r>
            <a:r>
              <a:rPr kumimoji="0" lang="pl-PL" sz="1800" b="1" i="0" u="none" strike="noStrike" kern="0" cap="none" spc="0" normalizeH="0" baseline="0" noProof="0" dirty="0" smtClean="0">
                <a:ln>
                  <a:noFill/>
                </a:ln>
                <a:solidFill>
                  <a:schemeClr val="tx1"/>
                </a:solidFill>
                <a:effectLst/>
                <a:uLnTx/>
                <a:uFillTx/>
                <a:latin typeface="+mn-lt"/>
                <a:ea typeface="+mn-ea"/>
                <a:cs typeface="+mn-cs"/>
              </a:rPr>
              <a:t>wyłączone</a:t>
            </a:r>
            <a:r>
              <a:rPr kumimoji="0" lang="pl-PL" sz="1800" b="0" i="0" u="none" strike="noStrike" kern="0" cap="none" spc="0" normalizeH="0" baseline="0" noProof="0" dirty="0" smtClean="0">
                <a:ln>
                  <a:noFill/>
                </a:ln>
                <a:solidFill>
                  <a:schemeClr val="tx1"/>
                </a:solidFill>
                <a:effectLst/>
                <a:uLnTx/>
                <a:uFillTx/>
                <a:latin typeface="+mn-lt"/>
                <a:ea typeface="+mn-ea"/>
                <a:cs typeface="+mn-cs"/>
              </a:rPr>
              <a:t> są gospodarstwa, w których:</a:t>
            </a:r>
          </a:p>
          <a:p>
            <a:pPr marL="342900" marR="0" lvl="0" indent="-342900" algn="just" defTabSz="914400" rtl="0" eaLnBrk="0" fontAlgn="base" latinLnBrk="0" hangingPunct="0">
              <a:lnSpc>
                <a:spcPct val="100000"/>
              </a:lnSpc>
              <a:spcBef>
                <a:spcPct val="20000"/>
              </a:spcBef>
              <a:spcAft>
                <a:spcPct val="0"/>
              </a:spcAft>
              <a:buClr>
                <a:srgbClr val="008000"/>
              </a:buClr>
              <a:buSzTx/>
              <a:buFont typeface="Wingdings" pitchFamily="2" charset="2"/>
              <a:buChar char="q"/>
              <a:tabLst/>
              <a:defRPr/>
            </a:pPr>
            <a:endParaRPr kumimoji="0" lang="pl-PL" sz="1100" b="0" i="0" u="none" strike="noStrike" kern="0" cap="none" spc="0" normalizeH="0" baseline="0" noProof="0" dirty="0" smtClean="0">
              <a:ln>
                <a:noFill/>
              </a:ln>
              <a:solidFill>
                <a:schemeClr val="tx1"/>
              </a:solidFill>
              <a:effectLst/>
              <a:uLnTx/>
              <a:uFillTx/>
              <a:latin typeface="+mn-lt"/>
              <a:ea typeface="+mn-ea"/>
              <a:cs typeface="+mn-cs"/>
            </a:endParaRPr>
          </a:p>
          <a:p>
            <a:pPr marL="627063" marR="0" lvl="0" indent="-265113" algn="just" defTabSz="914400" rtl="0" eaLnBrk="0" fontAlgn="base" latinLnBrk="0" hangingPunct="0">
              <a:lnSpc>
                <a:spcPct val="100000"/>
              </a:lnSpc>
              <a:spcBef>
                <a:spcPct val="20000"/>
              </a:spcBef>
              <a:spcAft>
                <a:spcPct val="0"/>
              </a:spcAft>
              <a:buClr>
                <a:srgbClr val="008000"/>
              </a:buClr>
              <a:buSzTx/>
              <a:buFont typeface="Wingdings" pitchFamily="2" charset="2"/>
              <a:buChar char="§"/>
              <a:tabLst/>
              <a:defRPr/>
            </a:pPr>
            <a:r>
              <a:rPr kumimoji="0" lang="pl-PL" sz="1800" b="0" i="0" u="none" strike="noStrike" kern="0" cap="none" spc="0" normalizeH="0" baseline="0" noProof="0" dirty="0" smtClean="0">
                <a:ln>
                  <a:noFill/>
                </a:ln>
                <a:solidFill>
                  <a:schemeClr val="tx1"/>
                </a:solidFill>
                <a:effectLst/>
                <a:uLnTx/>
                <a:uFillTx/>
                <a:latin typeface="+mn-lt"/>
                <a:ea typeface="+mn-ea"/>
                <a:cs typeface="+mn-cs"/>
              </a:rPr>
              <a:t>ponad 75% kwalifikujących się gruntów rolnych to </a:t>
            </a:r>
            <a:r>
              <a:rPr kumimoji="0" lang="pl-PL" sz="1800" b="1" i="0" u="none" strike="noStrike" kern="0" cap="none" spc="0" normalizeH="0" baseline="0" noProof="0" dirty="0" smtClean="0">
                <a:ln>
                  <a:noFill/>
                </a:ln>
                <a:solidFill>
                  <a:schemeClr val="tx1"/>
                </a:solidFill>
                <a:effectLst/>
                <a:uLnTx/>
                <a:uFillTx/>
                <a:latin typeface="+mn-lt"/>
                <a:ea typeface="+mn-ea"/>
                <a:cs typeface="+mn-cs"/>
              </a:rPr>
              <a:t>trwałe użytki zielone, grunty wykorzystywane do produkcji trawy lub innych pasz zielnych</a:t>
            </a:r>
            <a:r>
              <a:rPr kumimoji="0" lang="pl-PL" sz="1800" b="0" i="0" u="none" strike="noStrike" kern="0" cap="none" spc="0" normalizeH="0" baseline="0" noProof="0" dirty="0" smtClean="0">
                <a:ln>
                  <a:noFill/>
                </a:ln>
                <a:solidFill>
                  <a:schemeClr val="tx1"/>
                </a:solidFill>
                <a:effectLst/>
                <a:uLnTx/>
                <a:uFillTx/>
                <a:latin typeface="+mn-lt"/>
                <a:ea typeface="+mn-ea"/>
                <a:cs typeface="+mn-cs"/>
              </a:rPr>
              <a:t> lub połączenie ww. sposobów uprawy, pod warunkiem, że </a:t>
            </a:r>
            <a:r>
              <a:rPr kumimoji="0" lang="pl-PL" sz="1800" b="1" i="0" u="none" strike="noStrike" kern="0" cap="none" spc="0" normalizeH="0" baseline="0" noProof="0" dirty="0" smtClean="0">
                <a:ln>
                  <a:noFill/>
                </a:ln>
                <a:solidFill>
                  <a:schemeClr val="tx1"/>
                </a:solidFill>
                <a:effectLst/>
                <a:uLnTx/>
                <a:uFillTx/>
                <a:latin typeface="+mn-lt"/>
                <a:ea typeface="+mn-ea"/>
                <a:cs typeface="+mn-cs"/>
              </a:rPr>
              <a:t>pozostałe grunty orne nie przekraczają 30 ha</a:t>
            </a:r>
          </a:p>
          <a:p>
            <a:pPr marL="627063" marR="0" lvl="0" indent="-265113" algn="just" defTabSz="914400" rtl="0" eaLnBrk="0" fontAlgn="base" latinLnBrk="0" hangingPunct="0">
              <a:lnSpc>
                <a:spcPct val="100000"/>
              </a:lnSpc>
              <a:spcBef>
                <a:spcPct val="20000"/>
              </a:spcBef>
              <a:spcAft>
                <a:spcPct val="0"/>
              </a:spcAft>
              <a:buClr>
                <a:srgbClr val="008000"/>
              </a:buClr>
              <a:buSzTx/>
              <a:buFont typeface="Wingdings" pitchFamily="2" charset="2"/>
              <a:buChar char="§"/>
              <a:tabLst/>
              <a:defRPr/>
            </a:pPr>
            <a:endParaRPr lang="pl-PL" sz="1100" b="1" kern="0" dirty="0" smtClean="0">
              <a:latin typeface="+mn-lt"/>
            </a:endParaRPr>
          </a:p>
          <a:p>
            <a:pPr marL="342900" marR="0" lvl="0" indent="-342900" algn="just" defTabSz="914400" rtl="0" eaLnBrk="0" fontAlgn="base" latinLnBrk="0" hangingPunct="0">
              <a:lnSpc>
                <a:spcPct val="100000"/>
              </a:lnSpc>
              <a:spcBef>
                <a:spcPct val="20000"/>
              </a:spcBef>
              <a:spcAft>
                <a:spcPct val="0"/>
              </a:spcAft>
              <a:buClr>
                <a:srgbClr val="008000"/>
              </a:buClr>
              <a:buSzTx/>
              <a:buFont typeface="Wingdings" pitchFamily="2" charset="2"/>
              <a:buChar char="§"/>
              <a:tabLst/>
              <a:defRPr/>
            </a:pPr>
            <a:endParaRPr kumimoji="0" lang="pl-PL"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pl-PL"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4" name="Obraz 3"/>
          <p:cNvPicPr/>
          <p:nvPr/>
        </p:nvPicPr>
        <p:blipFill>
          <a:blip r:embed="rId2" cstate="print"/>
          <a:srcRect r="55530" b="19966"/>
          <a:stretch>
            <a:fillRect/>
          </a:stretch>
        </p:blipFill>
        <p:spPr bwMode="auto">
          <a:xfrm>
            <a:off x="1000100" y="3786190"/>
            <a:ext cx="3786214" cy="2428892"/>
          </a:xfrm>
          <a:prstGeom prst="rect">
            <a:avLst/>
          </a:prstGeom>
          <a:noFill/>
          <a:ln w="9525">
            <a:noFill/>
            <a:miter lim="800000"/>
            <a:headEnd/>
            <a:tailEnd/>
          </a:ln>
        </p:spPr>
      </p:pic>
      <p:sp>
        <p:nvSpPr>
          <p:cNvPr id="5" name="pole tekstowe 4"/>
          <p:cNvSpPr txBox="1"/>
          <p:nvPr/>
        </p:nvSpPr>
        <p:spPr>
          <a:xfrm>
            <a:off x="4857720" y="3786190"/>
            <a:ext cx="3857684" cy="1471172"/>
          </a:xfrm>
          <a:prstGeom prst="rect">
            <a:avLst/>
          </a:prstGeom>
          <a:noFill/>
        </p:spPr>
        <p:txBody>
          <a:bodyPr wrap="square" rtlCol="0">
            <a:spAutoFit/>
          </a:bodyPr>
          <a:lstStyle/>
          <a:p>
            <a:pPr marL="627063" lvl="1" indent="-269875" algn="just">
              <a:spcBef>
                <a:spcPct val="20000"/>
              </a:spcBef>
              <a:buFont typeface="Wingdings" pitchFamily="2" charset="2"/>
              <a:buChar char="§"/>
              <a:defRPr/>
            </a:pPr>
            <a:r>
              <a:rPr lang="pl-PL" i="1" kern="0" dirty="0" smtClean="0"/>
              <a:t>Użytki rolne– 200 ha</a:t>
            </a:r>
          </a:p>
          <a:p>
            <a:pPr marL="627063" lvl="1" indent="-269875" algn="just">
              <a:spcBef>
                <a:spcPct val="20000"/>
              </a:spcBef>
              <a:buFont typeface="Wingdings" pitchFamily="2" charset="2"/>
              <a:buChar char="§"/>
              <a:defRPr/>
            </a:pPr>
            <a:r>
              <a:rPr lang="pl-PL" i="1" kern="0" dirty="0" smtClean="0"/>
              <a:t>TUZ 160 ha (80%)</a:t>
            </a:r>
          </a:p>
          <a:p>
            <a:pPr marL="627063" lvl="1" indent="-269875" algn="just">
              <a:spcBef>
                <a:spcPct val="20000"/>
              </a:spcBef>
              <a:buFont typeface="Wingdings" pitchFamily="2" charset="2"/>
              <a:buChar char="§"/>
              <a:defRPr/>
            </a:pPr>
            <a:r>
              <a:rPr lang="pl-PL" i="1" kern="0" dirty="0" smtClean="0"/>
              <a:t>Sady – 15 ha</a:t>
            </a:r>
          </a:p>
          <a:p>
            <a:pPr marL="627063" lvl="1" indent="-269875" algn="just">
              <a:spcBef>
                <a:spcPct val="20000"/>
              </a:spcBef>
              <a:buFont typeface="Wingdings" pitchFamily="2" charset="2"/>
              <a:buChar char="§"/>
              <a:defRPr/>
            </a:pPr>
            <a:r>
              <a:rPr lang="pl-PL" i="1" kern="0" dirty="0" smtClean="0"/>
              <a:t>Pozostałe GO – 25 ha ( </a:t>
            </a:r>
            <a:r>
              <a:rPr lang="pl-PL" i="1" kern="0" dirty="0" err="1" smtClean="0"/>
              <a:t>max</a:t>
            </a:r>
            <a:r>
              <a:rPr lang="pl-PL" i="1" kern="0" dirty="0" smtClean="0"/>
              <a:t>. 30 ha)</a:t>
            </a:r>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p:cNvSpPr>
          <p:nvPr/>
        </p:nvSpPr>
        <p:spPr bwMode="auto">
          <a:xfrm>
            <a:off x="1071538" y="571480"/>
            <a:ext cx="8072462" cy="50006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Dywersyfikacja upraw - zwolnienie</a:t>
            </a:r>
          </a:p>
        </p:txBody>
      </p:sp>
      <p:sp>
        <p:nvSpPr>
          <p:cNvPr id="7" name="Symbol zastępczy zawartości 2"/>
          <p:cNvSpPr txBox="1">
            <a:spLocks/>
          </p:cNvSpPr>
          <p:nvPr/>
        </p:nvSpPr>
        <p:spPr bwMode="auto">
          <a:xfrm>
            <a:off x="214282" y="1143000"/>
            <a:ext cx="8786874" cy="5381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27063" marR="0" lvl="0" indent="-265113" algn="just" defTabSz="914400" rtl="0" eaLnBrk="0" fontAlgn="base" latinLnBrk="0" hangingPunct="0">
              <a:lnSpc>
                <a:spcPct val="100000"/>
              </a:lnSpc>
              <a:spcBef>
                <a:spcPct val="20000"/>
              </a:spcBef>
              <a:spcAft>
                <a:spcPct val="0"/>
              </a:spcAft>
              <a:buClr>
                <a:srgbClr val="008000"/>
              </a:buClr>
              <a:buSzTx/>
              <a:buFont typeface="Wingdings" pitchFamily="2" charset="2"/>
              <a:buChar char="§"/>
              <a:tabLst/>
              <a:defRPr/>
            </a:pPr>
            <a:r>
              <a:rPr kumimoji="0" lang="pl-PL" sz="1800" b="0" i="0" u="none" strike="noStrike" kern="0" cap="none" spc="0" normalizeH="0" baseline="0" noProof="0" dirty="0" smtClean="0">
                <a:ln>
                  <a:noFill/>
                </a:ln>
                <a:solidFill>
                  <a:schemeClr val="tx1"/>
                </a:solidFill>
                <a:effectLst/>
                <a:uLnTx/>
                <a:uFillTx/>
                <a:latin typeface="+mn-lt"/>
                <a:ea typeface="+mn-ea"/>
                <a:cs typeface="+mn-cs"/>
              </a:rPr>
              <a:t>powyżej 75% gruntów ornych jest wykorzystywanych do produkcji </a:t>
            </a:r>
            <a:r>
              <a:rPr kumimoji="0" lang="pl-PL" sz="1800" b="1" i="0" u="none" strike="noStrike" kern="0" cap="none" spc="0" normalizeH="0" baseline="0" noProof="0" dirty="0" smtClean="0">
                <a:ln>
                  <a:noFill/>
                </a:ln>
                <a:solidFill>
                  <a:schemeClr val="tx1"/>
                </a:solidFill>
                <a:effectLst/>
                <a:uLnTx/>
                <a:uFillTx/>
                <a:latin typeface="+mn-lt"/>
                <a:ea typeface="+mn-ea"/>
                <a:cs typeface="+mn-cs"/>
              </a:rPr>
              <a:t>trawy lub innych pasz zielnych, lub które stanowią grunt ugorowany</a:t>
            </a:r>
            <a:r>
              <a:rPr kumimoji="0" lang="pl-PL" sz="1800" b="0" i="0" u="none" strike="noStrike" kern="0" cap="none" spc="0" normalizeH="0" baseline="0" noProof="0" dirty="0" smtClean="0">
                <a:ln>
                  <a:noFill/>
                </a:ln>
                <a:solidFill>
                  <a:schemeClr val="tx1"/>
                </a:solidFill>
                <a:effectLst/>
                <a:uLnTx/>
                <a:uFillTx/>
                <a:latin typeface="+mn-lt"/>
                <a:ea typeface="+mn-ea"/>
                <a:cs typeface="+mn-cs"/>
              </a:rPr>
              <a:t> lub połączenie ww. sposobów uprawy, pod warunkiem, że </a:t>
            </a:r>
            <a:r>
              <a:rPr kumimoji="0" lang="pl-PL" sz="1800" b="1" i="0" u="none" strike="noStrike" kern="0" cap="none" spc="0" normalizeH="0" baseline="0" noProof="0" dirty="0" smtClean="0">
                <a:ln>
                  <a:noFill/>
                </a:ln>
                <a:solidFill>
                  <a:schemeClr val="tx1"/>
                </a:solidFill>
                <a:effectLst/>
                <a:uLnTx/>
                <a:uFillTx/>
                <a:latin typeface="+mn-lt"/>
                <a:ea typeface="+mn-ea"/>
                <a:cs typeface="+mn-cs"/>
              </a:rPr>
              <a:t>pozostałe grunty orne  nie przekraczają 30 ha</a:t>
            </a:r>
          </a:p>
          <a:p>
            <a:pPr marL="627063" marR="0" lvl="0" indent="-265113" algn="just" defTabSz="914400" rtl="0" eaLnBrk="0" fontAlgn="base" latinLnBrk="0" hangingPunct="0">
              <a:lnSpc>
                <a:spcPct val="100000"/>
              </a:lnSpc>
              <a:spcBef>
                <a:spcPct val="20000"/>
              </a:spcBef>
              <a:spcAft>
                <a:spcPct val="0"/>
              </a:spcAft>
              <a:buClr>
                <a:srgbClr val="008000"/>
              </a:buClr>
              <a:buSzTx/>
              <a:buFont typeface="Wingdings" pitchFamily="2" charset="2"/>
              <a:buChar char="§"/>
              <a:tabLst/>
              <a:defRPr/>
            </a:pPr>
            <a:endParaRPr lang="pl-PL" sz="1100" b="1" kern="0" dirty="0" smtClean="0">
              <a:latin typeface="+mn-lt"/>
            </a:endParaRP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pl-PL"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pole tekstowe 3"/>
          <p:cNvSpPr txBox="1"/>
          <p:nvPr/>
        </p:nvSpPr>
        <p:spPr>
          <a:xfrm>
            <a:off x="4571968" y="2852936"/>
            <a:ext cx="4572032" cy="1421928"/>
          </a:xfrm>
          <a:prstGeom prst="rect">
            <a:avLst/>
          </a:prstGeom>
          <a:noFill/>
        </p:spPr>
        <p:txBody>
          <a:bodyPr wrap="square" rtlCol="0">
            <a:spAutoFit/>
          </a:bodyPr>
          <a:lstStyle/>
          <a:p>
            <a:pPr marL="627063" lvl="1" indent="-269875" algn="just">
              <a:spcBef>
                <a:spcPct val="20000"/>
              </a:spcBef>
              <a:buFont typeface="Wingdings" pitchFamily="2" charset="2"/>
              <a:buChar char="§"/>
              <a:defRPr/>
            </a:pPr>
            <a:r>
              <a:rPr lang="pl-PL" i="1" kern="0" dirty="0" smtClean="0"/>
              <a:t>grunty orne – 100 ha</a:t>
            </a:r>
          </a:p>
          <a:p>
            <a:pPr marL="627063" lvl="1" indent="-269875" algn="just">
              <a:spcBef>
                <a:spcPct val="20000"/>
              </a:spcBef>
              <a:buFont typeface="Wingdings" pitchFamily="2" charset="2"/>
              <a:buChar char="§"/>
              <a:defRPr/>
            </a:pPr>
            <a:r>
              <a:rPr lang="pl-PL" i="1" kern="0" dirty="0" smtClean="0"/>
              <a:t>trawy lub pastewne rośliny zielne– 80 ha (80%)</a:t>
            </a:r>
          </a:p>
          <a:p>
            <a:pPr marL="627063" lvl="1" indent="-269875" algn="just">
              <a:spcBef>
                <a:spcPct val="20000"/>
              </a:spcBef>
              <a:buFont typeface="Wingdings" pitchFamily="2" charset="2"/>
              <a:buChar char="§"/>
              <a:defRPr/>
            </a:pPr>
            <a:r>
              <a:rPr lang="pl-PL" i="1" kern="0" dirty="0" smtClean="0"/>
              <a:t>Pozostałe GO – 20ha (</a:t>
            </a:r>
            <a:r>
              <a:rPr lang="pl-PL" i="1" kern="0" dirty="0" err="1" smtClean="0"/>
              <a:t>max</a:t>
            </a:r>
            <a:r>
              <a:rPr lang="pl-PL" i="1" kern="0" dirty="0" smtClean="0"/>
              <a:t>. 30 ha)</a:t>
            </a:r>
          </a:p>
          <a:p>
            <a:endParaRPr lang="pl-PL" dirty="0"/>
          </a:p>
        </p:txBody>
      </p:sp>
      <p:pic>
        <p:nvPicPr>
          <p:cNvPr id="5" name="Obraz 4"/>
          <p:cNvPicPr/>
          <p:nvPr/>
        </p:nvPicPr>
        <p:blipFill>
          <a:blip r:embed="rId2" cstate="print"/>
          <a:srcRect r="58879" b="16955"/>
          <a:stretch>
            <a:fillRect/>
          </a:stretch>
        </p:blipFill>
        <p:spPr bwMode="auto">
          <a:xfrm>
            <a:off x="928662" y="2708920"/>
            <a:ext cx="4000528" cy="2088232"/>
          </a:xfrm>
          <a:prstGeom prst="rect">
            <a:avLst/>
          </a:prstGeom>
          <a:noFill/>
          <a:ln w="9525">
            <a:noFill/>
            <a:miter lim="800000"/>
            <a:headEnd/>
            <a:tailEnd/>
          </a:ln>
        </p:spPr>
      </p:pic>
      <p:sp>
        <p:nvSpPr>
          <p:cNvPr id="2" name="pole tekstowe 1"/>
          <p:cNvSpPr txBox="1"/>
          <p:nvPr/>
        </p:nvSpPr>
        <p:spPr>
          <a:xfrm>
            <a:off x="338706" y="5373216"/>
            <a:ext cx="8662449" cy="1200329"/>
          </a:xfrm>
          <a:prstGeom prst="rect">
            <a:avLst/>
          </a:prstGeom>
          <a:noFill/>
        </p:spPr>
        <p:txBody>
          <a:bodyPr wrap="square" rtlCol="0">
            <a:spAutoFit/>
          </a:bodyPr>
          <a:lstStyle/>
          <a:p>
            <a:pPr marL="285750" indent="-285750" algn="just">
              <a:buClr>
                <a:schemeClr val="accent1">
                  <a:lumMod val="75000"/>
                </a:schemeClr>
              </a:buClr>
              <a:buFont typeface="Wingdings" pitchFamily="2" charset="2"/>
              <a:buChar char="q"/>
            </a:pPr>
            <a:r>
              <a:rPr lang="pl-PL" sz="1800" dirty="0" smtClean="0"/>
              <a:t>więcej </a:t>
            </a:r>
            <a:r>
              <a:rPr lang="pl-PL" sz="1800" dirty="0"/>
              <a:t>niż 50% obszarów w ramach zadeklarowanych gruntów ornych nie zostało zadeklarowanych przez rolnika w jego wniosku za poprzedni rok </a:t>
            </a:r>
            <a:r>
              <a:rPr lang="pl-PL" sz="1800" dirty="0" smtClean="0"/>
              <a:t>i wszystkie </a:t>
            </a:r>
            <a:r>
              <a:rPr lang="pl-PL" sz="1800" dirty="0"/>
              <a:t>grunty orne uprawiane są przy wykorzystaniu  innej </a:t>
            </a:r>
            <a:r>
              <a:rPr lang="pl-PL" sz="1800" dirty="0" smtClean="0"/>
              <a:t>uprawy</a:t>
            </a:r>
            <a:r>
              <a:rPr lang="pl-PL" sz="1800" dirty="0"/>
              <a:t/>
            </a:r>
            <a:br>
              <a:rPr lang="pl-PL" sz="1800" dirty="0"/>
            </a:br>
            <a:r>
              <a:rPr lang="pl-PL" sz="1800" dirty="0"/>
              <a:t>w porównaniu z uprawą w poprzednim roku </a:t>
            </a:r>
            <a:r>
              <a:rPr lang="pl-PL" sz="1800" dirty="0" smtClean="0"/>
              <a:t>kalendarzowym</a:t>
            </a:r>
            <a:endParaRPr lang="pl-PL"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p:cNvSpPr>
          <p:nvPr/>
        </p:nvSpPr>
        <p:spPr bwMode="auto">
          <a:xfrm>
            <a:off x="1071538" y="571480"/>
            <a:ext cx="8072462" cy="10573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Dywersyfikacja upraw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 praktyki równoważne</a:t>
            </a:r>
          </a:p>
        </p:txBody>
      </p:sp>
      <p:sp>
        <p:nvSpPr>
          <p:cNvPr id="7" name="Symbol zastępczy zawartości 2"/>
          <p:cNvSpPr txBox="1">
            <a:spLocks/>
          </p:cNvSpPr>
          <p:nvPr/>
        </p:nvSpPr>
        <p:spPr bwMode="auto">
          <a:xfrm>
            <a:off x="214282" y="1071546"/>
            <a:ext cx="8786874" cy="54530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just" defTabSz="914400" rtl="0" eaLnBrk="0" fontAlgn="base" latinLnBrk="0" hangingPunct="0">
              <a:lnSpc>
                <a:spcPct val="100000"/>
              </a:lnSpc>
              <a:spcBef>
                <a:spcPct val="20000"/>
              </a:spcBef>
              <a:spcAft>
                <a:spcPct val="0"/>
              </a:spcAft>
              <a:buClr>
                <a:srgbClr val="008000"/>
              </a:buClr>
              <a:buSzTx/>
              <a:tabLst/>
              <a:defRPr/>
            </a:pPr>
            <a:endParaRPr kumimoji="0" lang="pl-PL" sz="1800" b="0" i="0" u="none" strike="noStrike" kern="0" cap="none" spc="0" normalizeH="0" baseline="0" noProof="0" dirty="0" smtClean="0">
              <a:ln>
                <a:noFill/>
              </a:ln>
              <a:solidFill>
                <a:schemeClr val="tx1"/>
              </a:solidFill>
              <a:effectLst/>
              <a:uLnTx/>
              <a:uFillTx/>
              <a:latin typeface="+mn-lt"/>
              <a:ea typeface="+mn-ea"/>
              <a:cs typeface="+mn-cs"/>
            </a:endParaRPr>
          </a:p>
          <a:p>
            <a:pPr marL="647700" indent="-285750" algn="just" eaLnBrk="0" hangingPunct="0">
              <a:spcBef>
                <a:spcPct val="20000"/>
              </a:spcBef>
              <a:buClr>
                <a:srgbClr val="008000"/>
              </a:buClr>
              <a:buFont typeface="Wingdings" pitchFamily="2" charset="2"/>
              <a:buChar char="q"/>
              <a:defRPr/>
            </a:pPr>
            <a:endParaRPr kumimoji="0" lang="pl-PL" sz="1800" i="0" u="none" strike="noStrike" kern="0" cap="none" spc="0" normalizeH="0" baseline="0" noProof="0" dirty="0" smtClean="0">
              <a:ln>
                <a:noFill/>
              </a:ln>
              <a:solidFill>
                <a:schemeClr val="tx1"/>
              </a:solidFill>
              <a:effectLst/>
              <a:uLnTx/>
              <a:uFillTx/>
              <a:latin typeface="+mn-lt"/>
            </a:endParaRPr>
          </a:p>
          <a:p>
            <a:pPr marL="342900" lvl="0" indent="-342900" algn="just" eaLnBrk="0" hangingPunct="0">
              <a:spcBef>
                <a:spcPct val="20000"/>
              </a:spcBef>
              <a:buClr>
                <a:srgbClr val="008000"/>
              </a:buClr>
              <a:buFont typeface="Wingdings" pitchFamily="2" charset="2"/>
              <a:buChar char="q"/>
              <a:defRPr/>
            </a:pPr>
            <a:r>
              <a:rPr lang="pl-PL" sz="1800" kern="0" dirty="0" smtClean="0">
                <a:latin typeface="+mn-lt"/>
              </a:rPr>
              <a:t>Realizacja praktyki dywersyfikacji upraw będzie możliwa poprzez tzw. praktyki równoważne.</a:t>
            </a:r>
          </a:p>
          <a:p>
            <a:pPr marL="342900" lvl="0" indent="-342900" algn="just" eaLnBrk="0" hangingPunct="0">
              <a:spcBef>
                <a:spcPct val="20000"/>
              </a:spcBef>
              <a:buClr>
                <a:srgbClr val="008000"/>
              </a:buClr>
              <a:buFont typeface="Wingdings" pitchFamily="2" charset="2"/>
              <a:buChar char="q"/>
              <a:defRPr/>
            </a:pPr>
            <a:r>
              <a:rPr lang="pl-PL" sz="1800" b="1" kern="0" dirty="0" smtClean="0">
                <a:latin typeface="+mn-lt"/>
              </a:rPr>
              <a:t>Praktyki </a:t>
            </a:r>
            <a:r>
              <a:rPr lang="pl-PL" sz="1800" b="1" kern="0" dirty="0">
                <a:latin typeface="+mn-lt"/>
              </a:rPr>
              <a:t>równoważne do </a:t>
            </a:r>
            <a:r>
              <a:rPr lang="pl-PL" sz="1800" b="1" kern="0" dirty="0" smtClean="0">
                <a:latin typeface="+mn-lt"/>
              </a:rPr>
              <a:t>praktyki dywersyfikacji upraw: </a:t>
            </a:r>
          </a:p>
          <a:p>
            <a:pPr marL="800100" lvl="1" indent="-342900" algn="just" eaLnBrk="0" hangingPunct="0">
              <a:spcBef>
                <a:spcPct val="20000"/>
              </a:spcBef>
              <a:buClr>
                <a:srgbClr val="008000"/>
              </a:buClr>
              <a:buFont typeface="Wingdings" pitchFamily="2" charset="2"/>
              <a:buChar char="§"/>
              <a:defRPr/>
            </a:pPr>
            <a:r>
              <a:rPr lang="pl-PL" sz="1800" kern="0" dirty="0" smtClean="0">
                <a:latin typeface="+mn-lt"/>
              </a:rPr>
              <a:t>w </a:t>
            </a:r>
            <a:r>
              <a:rPr lang="pl-PL" sz="1800" kern="0" dirty="0">
                <a:latin typeface="+mn-lt"/>
              </a:rPr>
              <a:t>działaniu </a:t>
            </a:r>
            <a:r>
              <a:rPr lang="pl-PL" sz="1800" kern="0" dirty="0" err="1">
                <a:latin typeface="+mn-lt"/>
              </a:rPr>
              <a:t>rolnośrodowiskowo</a:t>
            </a:r>
            <a:r>
              <a:rPr lang="pl-PL" sz="1800" kern="0" dirty="0">
                <a:latin typeface="+mn-lt"/>
              </a:rPr>
              <a:t>-klimatycznym PROW 2014-2020 </a:t>
            </a:r>
            <a:r>
              <a:rPr lang="pl-PL" sz="1800" kern="0" dirty="0" smtClean="0">
                <a:latin typeface="+mn-lt"/>
              </a:rPr>
              <a:t>Pakiet </a:t>
            </a:r>
            <a:r>
              <a:rPr lang="pl-PL" sz="1800" kern="0" dirty="0">
                <a:latin typeface="+mn-lt"/>
              </a:rPr>
              <a:t>1. Rolnictwo zrównoważone albo Pakietu 2. Ochrona gleb i wód (wyłącznie w zakresie międzyplonu ozimego lub ścierniskowego), pod warunkiem wypełnienia przez rolników wymogów określonych w ramach </a:t>
            </a:r>
            <a:r>
              <a:rPr lang="pl-PL" sz="1800" kern="0" dirty="0" smtClean="0">
                <a:latin typeface="+mn-lt"/>
              </a:rPr>
              <a:t>pakietów</a:t>
            </a:r>
            <a:endParaRPr lang="pl-PL" sz="1800" kern="0" dirty="0">
              <a:latin typeface="+mn-lt"/>
            </a:endParaRPr>
          </a:p>
          <a:p>
            <a:pPr marL="800100" lvl="1" indent="-342900" algn="just" eaLnBrk="0" hangingPunct="0">
              <a:spcBef>
                <a:spcPct val="20000"/>
              </a:spcBef>
              <a:buClr>
                <a:srgbClr val="008000"/>
              </a:buClr>
              <a:buFont typeface="Wingdings" pitchFamily="2" charset="2"/>
              <a:buChar char="§"/>
              <a:defRPr/>
            </a:pPr>
            <a:r>
              <a:rPr lang="pl-PL" sz="1800" kern="0" dirty="0" smtClean="0">
                <a:latin typeface="+mn-lt"/>
              </a:rPr>
              <a:t>wariant </a:t>
            </a:r>
            <a:r>
              <a:rPr lang="pl-PL" sz="1800" kern="0" dirty="0">
                <a:latin typeface="+mn-lt"/>
              </a:rPr>
              <a:t>8.2 Międzyplon ozimy lub </a:t>
            </a:r>
            <a:r>
              <a:rPr lang="pl-PL" sz="1800" kern="0" dirty="0" smtClean="0">
                <a:latin typeface="+mn-lt"/>
              </a:rPr>
              <a:t>wariant </a:t>
            </a:r>
            <a:r>
              <a:rPr lang="pl-PL" sz="1800" kern="0" dirty="0">
                <a:latin typeface="+mn-lt"/>
              </a:rPr>
              <a:t>8.3 Międzyplon ścierniskowy, Pakietu 8. Ochrona gleb i </a:t>
            </a:r>
            <a:r>
              <a:rPr lang="pl-PL" sz="1800" kern="0" dirty="0" smtClean="0">
                <a:latin typeface="+mn-lt"/>
              </a:rPr>
              <a:t>wód </a:t>
            </a:r>
            <a:r>
              <a:rPr lang="pl-PL" sz="1800" kern="0" dirty="0">
                <a:latin typeface="+mn-lt"/>
              </a:rPr>
              <a:t>PROW 2007-2013, pod warunkiem wypełnienia przez rolników wymogów określonych w ramach </a:t>
            </a:r>
            <a:r>
              <a:rPr lang="pl-PL" sz="1800" kern="0" dirty="0" smtClean="0">
                <a:latin typeface="+mn-lt"/>
              </a:rPr>
              <a:t>pakietów.</a:t>
            </a:r>
            <a:endParaRPr lang="pl-PL" sz="1800" kern="0" dirty="0">
              <a:latin typeface="+mn-lt"/>
            </a:endParaRPr>
          </a:p>
          <a:p>
            <a:pPr marL="342900" indent="-342900" algn="just" eaLnBrk="0" hangingPunct="0">
              <a:spcBef>
                <a:spcPct val="20000"/>
              </a:spcBef>
              <a:buClr>
                <a:srgbClr val="008000"/>
              </a:buClr>
              <a:buFont typeface="Wingdings" pitchFamily="2" charset="2"/>
              <a:buChar char="q"/>
              <a:defRPr/>
            </a:pPr>
            <a:r>
              <a:rPr lang="pl-PL" sz="1800" kern="0" dirty="0" smtClean="0">
                <a:latin typeface="+mn-lt"/>
              </a:rPr>
              <a:t>W przypadku </a:t>
            </a:r>
            <a:r>
              <a:rPr lang="pl-PL" sz="1800" kern="0" dirty="0">
                <a:latin typeface="+mn-lt"/>
              </a:rPr>
              <a:t>pakietu ochrona gleb i </a:t>
            </a:r>
            <a:r>
              <a:rPr lang="pl-PL" sz="1800" kern="0" dirty="0" smtClean="0">
                <a:latin typeface="+mn-lt"/>
              </a:rPr>
              <a:t>wód, praktyki </a:t>
            </a:r>
            <a:r>
              <a:rPr lang="pl-PL" sz="1800" kern="0" dirty="0">
                <a:latin typeface="+mn-lt"/>
              </a:rPr>
              <a:t>równoważne nie mogą być przedmiotem podwójnego finansowania (filar I </a:t>
            </a:r>
            <a:r>
              <a:rPr lang="pl-PL" sz="1800" kern="0" dirty="0" err="1">
                <a:latin typeface="+mn-lt"/>
              </a:rPr>
              <a:t>i</a:t>
            </a:r>
            <a:r>
              <a:rPr lang="pl-PL" sz="1800" kern="0" dirty="0">
                <a:latin typeface="+mn-lt"/>
              </a:rPr>
              <a:t> II</a:t>
            </a:r>
            <a:r>
              <a:rPr lang="pl-PL" sz="1800" kern="0" dirty="0" smtClean="0">
                <a:latin typeface="+mn-lt"/>
              </a:rPr>
              <a:t>) – zmniejszenie stawki pomocy PROW  dla pakietu, który jest realizowany jako praktyka równoważna.  </a:t>
            </a:r>
            <a:endParaRPr kumimoji="0" lang="pl-PL" sz="1800" b="0" i="0" u="none" strike="noStrike" kern="0" cap="none" spc="0" normalizeH="0" baseline="0" noProof="0" dirty="0" smtClean="0">
              <a:ln>
                <a:noFill/>
              </a:ln>
              <a:solidFill>
                <a:schemeClr val="tx1"/>
              </a:solidFill>
              <a:effectLst/>
              <a:uLnTx/>
              <a:uFillTx/>
              <a:latin typeface="+mn-lt"/>
            </a:endParaRP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pl-PL"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1538" y="620713"/>
            <a:ext cx="8072462" cy="665147"/>
          </a:xfrm>
        </p:spPr>
        <p:txBody>
          <a:bodyPr/>
          <a:lstStyle/>
          <a:p>
            <a:r>
              <a:rPr lang="pl-PL" sz="3200" dirty="0" smtClean="0">
                <a:solidFill>
                  <a:srgbClr val="C00000"/>
                </a:solidFill>
              </a:rPr>
              <a:t>Trwałe użytki zielone (TUZ)</a:t>
            </a:r>
            <a:endParaRPr lang="pl-PL" sz="3200" dirty="0">
              <a:solidFill>
                <a:srgbClr val="C00000"/>
              </a:solidFill>
            </a:endParaRPr>
          </a:p>
        </p:txBody>
      </p:sp>
      <p:sp>
        <p:nvSpPr>
          <p:cNvPr id="3" name="Symbol zastępczy zawartości 2"/>
          <p:cNvSpPr>
            <a:spLocks noGrp="1"/>
          </p:cNvSpPr>
          <p:nvPr>
            <p:ph idx="1"/>
          </p:nvPr>
        </p:nvSpPr>
        <p:spPr>
          <a:xfrm>
            <a:off x="285720" y="1357298"/>
            <a:ext cx="8643998" cy="4929222"/>
          </a:xfrm>
        </p:spPr>
        <p:txBody>
          <a:bodyPr/>
          <a:lstStyle/>
          <a:p>
            <a:pPr algn="just">
              <a:buFont typeface="Wingdings" pitchFamily="2" charset="2"/>
              <a:buChar char="q"/>
            </a:pPr>
            <a:r>
              <a:rPr lang="pl-PL" sz="1800" b="1" dirty="0" smtClean="0">
                <a:solidFill>
                  <a:srgbClr val="008000"/>
                </a:solidFill>
              </a:rPr>
              <a:t>trwałe użytki zielone</a:t>
            </a:r>
            <a:r>
              <a:rPr lang="pl-PL" sz="1800" dirty="0" smtClean="0"/>
              <a:t> </a:t>
            </a:r>
            <a:r>
              <a:rPr lang="pl-PL" sz="1800" dirty="0" smtClean="0">
                <a:solidFill>
                  <a:schemeClr val="accent1"/>
                </a:solidFill>
              </a:rPr>
              <a:t>–</a:t>
            </a:r>
            <a:r>
              <a:rPr lang="pl-PL" sz="1800" dirty="0" smtClean="0"/>
              <a:t> </a:t>
            </a:r>
            <a:r>
              <a:rPr lang="pl-PL" sz="1800" b="1" dirty="0" smtClean="0"/>
              <a:t>grunty wykorzystywane do uprawy traw lub innych pastewnych roślin zielnych </a:t>
            </a:r>
            <a:r>
              <a:rPr lang="pl-PL" sz="1800" dirty="0" smtClean="0"/>
              <a:t>rozsiewających się naturalnie (samosiewnych) lub uprawianych (wysiewanych), </a:t>
            </a:r>
            <a:r>
              <a:rPr lang="pl-PL" sz="1800" b="1" dirty="0" smtClean="0"/>
              <a:t>które nie były objęte płodozmianem danego gospodarstwa rolnego przez okres pięciu lat lub dłużej (wstecz)</a:t>
            </a:r>
            <a:endParaRPr lang="pl-PL" sz="1800" dirty="0" smtClean="0"/>
          </a:p>
          <a:p>
            <a:pPr algn="just">
              <a:buFont typeface="Wingdings" pitchFamily="2" charset="2"/>
              <a:buChar char="q"/>
            </a:pPr>
            <a:endParaRPr lang="pl-PL" sz="1800" dirty="0" smtClean="0"/>
          </a:p>
          <a:p>
            <a:pPr lvl="1" algn="just">
              <a:buFont typeface="Wingdings" pitchFamily="2" charset="2"/>
              <a:buChar char="q"/>
            </a:pPr>
            <a:r>
              <a:rPr lang="pl-PL" sz="1800" dirty="0" smtClean="0"/>
              <a:t>Wyjątek stanowią obszary objęte ponownym przekształceniem, które od pierwszego dnia przekształcenia uważa się za trwałe użytki zielone</a:t>
            </a:r>
          </a:p>
          <a:p>
            <a:pPr algn="just">
              <a:buFont typeface="Wingdings" pitchFamily="2" charset="2"/>
              <a:buChar char="q"/>
            </a:pPr>
            <a:endParaRPr lang="pl-PL" sz="1800" dirty="0" smtClean="0"/>
          </a:p>
          <a:p>
            <a:pPr lvl="0">
              <a:buClr>
                <a:srgbClr val="008000"/>
              </a:buClr>
              <a:buFont typeface="Wingdings" pitchFamily="2" charset="2"/>
              <a:buChar char="q"/>
              <a:defRPr/>
            </a:pPr>
            <a:r>
              <a:rPr lang="pl-PL" sz="1800" b="1" dirty="0" smtClean="0"/>
              <a:t>Praktyka składa się z dwóch elementów:</a:t>
            </a:r>
          </a:p>
          <a:p>
            <a:pPr lvl="1" algn="just">
              <a:buClr>
                <a:srgbClr val="008000"/>
              </a:buClr>
              <a:buFont typeface="Wingdings" pitchFamily="2" charset="2"/>
              <a:buChar char="§"/>
              <a:defRPr/>
            </a:pPr>
            <a:r>
              <a:rPr lang="pl-PL" sz="2200" b="1" dirty="0" smtClean="0">
                <a:solidFill>
                  <a:srgbClr val="C00000"/>
                </a:solidFill>
              </a:rPr>
              <a:t>obowiązek utrzymania wyznaczonych cennych </a:t>
            </a:r>
            <a:r>
              <a:rPr lang="pl-PL" sz="2200" b="1" dirty="0">
                <a:solidFill>
                  <a:srgbClr val="C00000"/>
                </a:solidFill>
              </a:rPr>
              <a:t>przyrodniczo TUZ położonych </a:t>
            </a:r>
            <a:r>
              <a:rPr lang="pl-PL" sz="2200" b="1" dirty="0" smtClean="0">
                <a:solidFill>
                  <a:srgbClr val="C00000"/>
                </a:solidFill>
              </a:rPr>
              <a:t>na obszarach Natura 2000 na poziomie gospodarstwa</a:t>
            </a:r>
            <a:endParaRPr lang="pl-PL" sz="2200" b="1" dirty="0" smtClean="0">
              <a:solidFill>
                <a:srgbClr val="002060"/>
              </a:solidFill>
            </a:endParaRPr>
          </a:p>
          <a:p>
            <a:pPr lvl="1" algn="just">
              <a:buClr>
                <a:srgbClr val="008000"/>
              </a:buClr>
              <a:buFont typeface="Wingdings" pitchFamily="2" charset="2"/>
              <a:buChar char="§"/>
              <a:defRPr/>
            </a:pPr>
            <a:r>
              <a:rPr lang="pl-PL" sz="2200" b="1" dirty="0" smtClean="0">
                <a:solidFill>
                  <a:srgbClr val="C00000"/>
                </a:solidFill>
              </a:rPr>
              <a:t>utrzymywanie powierzchni TUZ w stosunku do współczynnika referencyjnego ustalonego w roku referencyjnym (2015)</a:t>
            </a:r>
          </a:p>
          <a:p>
            <a:pPr marL="457200" lvl="1" indent="0">
              <a:buClr>
                <a:srgbClr val="008000"/>
              </a:buClr>
              <a:buNone/>
              <a:defRPr/>
            </a:pPr>
            <a:endParaRPr lang="pl-PL" sz="2400" i="1" dirty="0" smtClean="0">
              <a:solidFill>
                <a:srgbClr val="C00000"/>
              </a:solidFill>
            </a:endParaRPr>
          </a:p>
          <a:p>
            <a:pPr marL="457200" lvl="1" indent="0">
              <a:buClr>
                <a:srgbClr val="008000"/>
              </a:buClr>
              <a:buNone/>
              <a:defRPr/>
            </a:pPr>
            <a:endParaRPr lang="pl-PL" sz="1800" i="1" dirty="0" smtClean="0">
              <a:solidFill>
                <a:srgbClr val="C00000"/>
              </a:solidFill>
            </a:endParaRPr>
          </a:p>
          <a:p>
            <a:pPr marL="457200" lvl="1" indent="0">
              <a:buClr>
                <a:srgbClr val="008000"/>
              </a:buClr>
              <a:buNone/>
              <a:defRPr/>
            </a:pPr>
            <a:endParaRPr lang="pl-PL" sz="1800" i="1" dirty="0" smtClean="0">
              <a:solidFill>
                <a:srgbClr val="C00000"/>
              </a:solidFill>
            </a:endParaRPr>
          </a:p>
          <a:p>
            <a:pPr algn="just">
              <a:buFont typeface="Wingdings" pitchFamily="2" charset="2"/>
              <a:buChar char="q"/>
            </a:pPr>
            <a:endParaRPr lang="pl-PL"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a:xfrm>
            <a:off x="1071538" y="620713"/>
            <a:ext cx="8072462" cy="665147"/>
          </a:xfrm>
        </p:spPr>
        <p:txBody>
          <a:bodyPr/>
          <a:lstStyle/>
          <a:p>
            <a:r>
              <a:rPr lang="pl-PL" sz="2800" dirty="0" smtClean="0">
                <a:solidFill>
                  <a:srgbClr val="C00000"/>
                </a:solidFill>
              </a:rPr>
              <a:t>Cenne przyrodniczo trwałe użytki zielone (1)</a:t>
            </a:r>
            <a:endParaRPr lang="pl-PL" sz="2800" dirty="0">
              <a:solidFill>
                <a:srgbClr val="C00000"/>
              </a:solidFill>
            </a:endParaRPr>
          </a:p>
        </p:txBody>
      </p:sp>
      <p:sp>
        <p:nvSpPr>
          <p:cNvPr id="3" name="Symbol zastępczy zawartości 2"/>
          <p:cNvSpPr>
            <a:spLocks noGrp="1"/>
          </p:cNvSpPr>
          <p:nvPr>
            <p:ph idx="1"/>
          </p:nvPr>
        </p:nvSpPr>
        <p:spPr>
          <a:xfrm>
            <a:off x="285720" y="1357298"/>
            <a:ext cx="8643998" cy="5143536"/>
          </a:xfrm>
        </p:spPr>
        <p:txBody>
          <a:bodyPr/>
          <a:lstStyle/>
          <a:p>
            <a:pPr marL="457200" lvl="1" indent="0">
              <a:buClr>
                <a:srgbClr val="008000"/>
              </a:buClr>
              <a:buNone/>
              <a:defRPr/>
            </a:pPr>
            <a:endParaRPr lang="pl-PL" sz="2400" i="1" dirty="0" smtClean="0">
              <a:solidFill>
                <a:srgbClr val="C00000"/>
              </a:solidFill>
            </a:endParaRPr>
          </a:p>
          <a:p>
            <a:pPr marL="457200" lvl="1" indent="0" algn="just">
              <a:buClr>
                <a:srgbClr val="008000"/>
              </a:buClr>
              <a:buFont typeface="Wingdings" pitchFamily="2" charset="2"/>
              <a:buChar char="q"/>
              <a:defRPr/>
            </a:pPr>
            <a:r>
              <a:rPr lang="pl-PL" sz="1800" i="1" dirty="0" smtClean="0">
                <a:solidFill>
                  <a:srgbClr val="C00000"/>
                </a:solidFill>
              </a:rPr>
              <a:t> </a:t>
            </a:r>
            <a:r>
              <a:rPr lang="pl-PL" sz="2000" dirty="0" smtClean="0"/>
              <a:t> 	zakaz przekształcania i zaorywania wyznaczonych TUZ cennych przyrodniczo 	położonych na obszarach Natura 2000 – </a:t>
            </a:r>
            <a:r>
              <a:rPr lang="pl-PL" sz="2000" dirty="0" smtClean="0">
                <a:solidFill>
                  <a:srgbClr val="C00000"/>
                </a:solidFill>
              </a:rPr>
              <a:t>weryfikowany na poziomie  	gospodarstwa</a:t>
            </a:r>
          </a:p>
          <a:p>
            <a:pPr marL="457200" lvl="1" indent="0" algn="just">
              <a:buClr>
                <a:srgbClr val="008000"/>
              </a:buClr>
              <a:buNone/>
              <a:defRPr/>
            </a:pPr>
            <a:endParaRPr lang="pl-PL" sz="2000" dirty="0" smtClean="0"/>
          </a:p>
          <a:p>
            <a:pPr marL="457200" lvl="1" indent="0" algn="just">
              <a:buClr>
                <a:srgbClr val="008000"/>
              </a:buClr>
              <a:buFont typeface="Wingdings" pitchFamily="2" charset="2"/>
              <a:buChar char="q"/>
              <a:defRPr/>
            </a:pPr>
            <a:r>
              <a:rPr lang="pl-PL" sz="2000" dirty="0" smtClean="0"/>
              <a:t> 	w przypadku przekształcenia lub zaorania TUZ cennych przyrodniczo  	 rolnik zobowiązany jest do ponownego przekształcenia tego obszaru 	w trwały użytek zielony </a:t>
            </a:r>
          </a:p>
          <a:p>
            <a:pPr marL="457200" lvl="1" indent="0" algn="just">
              <a:buClr>
                <a:srgbClr val="008000"/>
              </a:buClr>
              <a:buNone/>
              <a:defRPr/>
            </a:pPr>
            <a:endParaRPr lang="pl-PL" sz="2000" dirty="0" smtClean="0"/>
          </a:p>
          <a:p>
            <a:pPr marL="457200" lvl="1" indent="0" algn="just">
              <a:buClr>
                <a:srgbClr val="008000"/>
              </a:buClr>
              <a:buFont typeface="Wingdings" pitchFamily="2" charset="2"/>
              <a:buChar char="q"/>
              <a:defRPr/>
            </a:pPr>
            <a:r>
              <a:rPr lang="pl-PL" sz="2000" dirty="0" smtClean="0"/>
              <a:t>   	termin wypełnienia obowiązku przywrócenia TUZ cennych 	przyrodniczo – nie później niż data złożenia wniosku na następny rok</a:t>
            </a:r>
          </a:p>
          <a:p>
            <a:pPr marL="457200" lvl="1" indent="0" algn="just">
              <a:buClr>
                <a:srgbClr val="008000"/>
              </a:buClr>
              <a:buNone/>
              <a:defRPr/>
            </a:pPr>
            <a:endParaRPr lang="pl-PL" sz="2000" dirty="0" smtClean="0"/>
          </a:p>
          <a:p>
            <a:pPr marL="457200" lvl="1" indent="0" algn="just">
              <a:buClr>
                <a:srgbClr val="008000"/>
              </a:buClr>
              <a:buFont typeface="Wingdings" pitchFamily="2" charset="2"/>
              <a:buChar char="q"/>
              <a:defRPr/>
            </a:pPr>
            <a:endParaRPr lang="pl-PL" sz="2000" dirty="0" smtClean="0"/>
          </a:p>
          <a:p>
            <a:pPr marL="457200" lvl="1" indent="0" algn="just">
              <a:buClr>
                <a:srgbClr val="008000"/>
              </a:buClr>
              <a:buFont typeface="Wingdings" pitchFamily="2" charset="2"/>
              <a:buChar char="q"/>
              <a:defRPr/>
            </a:pPr>
            <a:endParaRPr lang="pl-PL" sz="2000" dirty="0" smtClean="0"/>
          </a:p>
          <a:p>
            <a:pPr marL="457200" lvl="1" indent="0" algn="just">
              <a:buClr>
                <a:srgbClr val="008000"/>
              </a:buClr>
              <a:buFont typeface="Wingdings" pitchFamily="2" charset="2"/>
              <a:buChar char="q"/>
              <a:defRPr/>
            </a:pPr>
            <a:endParaRPr lang="pl-PL" sz="2000" dirty="0" smtClean="0"/>
          </a:p>
          <a:p>
            <a:pPr marL="457200" lvl="1" indent="0" algn="just">
              <a:buClr>
                <a:srgbClr val="008000"/>
              </a:buClr>
              <a:buFont typeface="Wingdings" pitchFamily="2" charset="2"/>
              <a:buChar char="q"/>
              <a:defRPr/>
            </a:pPr>
            <a:endParaRPr lang="pl-PL" sz="2000" dirty="0" smtClean="0"/>
          </a:p>
          <a:p>
            <a:pPr marL="457200" lvl="1" indent="0" algn="just">
              <a:buClr>
                <a:srgbClr val="008000"/>
              </a:buClr>
              <a:buNone/>
              <a:defRPr/>
            </a:pPr>
            <a:endParaRPr lang="pl-PL" sz="2000" dirty="0" smtClean="0"/>
          </a:p>
          <a:p>
            <a:pPr marL="457200" lvl="1" indent="0" algn="just">
              <a:buClr>
                <a:srgbClr val="008000"/>
              </a:buClr>
              <a:buFont typeface="Wingdings" pitchFamily="2" charset="2"/>
              <a:buChar char="q"/>
              <a:defRPr/>
            </a:pPr>
            <a:endParaRPr lang="pl-PL" sz="1800" i="1" dirty="0">
              <a:solidFill>
                <a:srgbClr val="C00000"/>
              </a:solidFill>
            </a:endParaRPr>
          </a:p>
          <a:p>
            <a:pPr marL="457200" lvl="1" indent="0">
              <a:buClr>
                <a:srgbClr val="008000"/>
              </a:buClr>
              <a:buNone/>
              <a:defRPr/>
            </a:pPr>
            <a:endParaRPr lang="pl-PL" sz="1800" i="1" dirty="0" smtClean="0">
              <a:solidFill>
                <a:srgbClr val="C00000"/>
              </a:solidFill>
            </a:endParaRPr>
          </a:p>
          <a:p>
            <a:pPr algn="just">
              <a:buFont typeface="Wingdings" pitchFamily="2" charset="2"/>
              <a:buChar char="q"/>
            </a:pPr>
            <a:endParaRPr lang="pl-PL" sz="1800" dirty="0"/>
          </a:p>
        </p:txBody>
      </p:sp>
    </p:spTree>
    <p:extLst>
      <p:ext uri="{BB962C8B-B14F-4D97-AF65-F5344CB8AC3E}">
        <p14:creationId xmlns="" xmlns:p14="http://schemas.microsoft.com/office/powerpoint/2010/main" val="67430881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bwMode="auto">
          <a:xfrm>
            <a:off x="500034" y="357166"/>
            <a:ext cx="8501062"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Trwałe użytki zielone (2)</a:t>
            </a:r>
          </a:p>
        </p:txBody>
      </p:sp>
      <p:sp>
        <p:nvSpPr>
          <p:cNvPr id="5" name="Symbol zastępczy zawartości 2"/>
          <p:cNvSpPr txBox="1">
            <a:spLocks/>
          </p:cNvSpPr>
          <p:nvPr/>
        </p:nvSpPr>
        <p:spPr bwMode="auto">
          <a:xfrm>
            <a:off x="214282" y="1260458"/>
            <a:ext cx="8643998" cy="55975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55600" marR="0" lvl="1" indent="-355600" algn="just" defTabSz="914400" rtl="0" eaLnBrk="0" fontAlgn="base" latinLnBrk="0" hangingPunct="0">
              <a:lnSpc>
                <a:spcPct val="100000"/>
              </a:lnSpc>
              <a:spcBef>
                <a:spcPct val="20000"/>
              </a:spcBef>
              <a:spcAft>
                <a:spcPct val="0"/>
              </a:spcAft>
              <a:buClr>
                <a:srgbClr val="008000"/>
              </a:buClr>
              <a:buSzTx/>
              <a:buFont typeface="Wingdings" pitchFamily="2" charset="2"/>
              <a:buChar char="§"/>
              <a:tabLst/>
              <a:defRPr/>
            </a:pPr>
            <a:endParaRPr lang="pl-PL" sz="700" kern="0" dirty="0" smtClean="0">
              <a:latin typeface="+mn-lt"/>
            </a:endParaRPr>
          </a:p>
          <a:p>
            <a:pPr marL="355600" marR="0" lvl="1" indent="-355600" algn="just" defTabSz="914400" rtl="0" eaLnBrk="0" fontAlgn="base" latinLnBrk="0" hangingPunct="0">
              <a:lnSpc>
                <a:spcPct val="100000"/>
              </a:lnSpc>
              <a:spcBef>
                <a:spcPct val="20000"/>
              </a:spcBef>
              <a:spcAft>
                <a:spcPct val="0"/>
              </a:spcAft>
              <a:buClr>
                <a:srgbClr val="008000"/>
              </a:buClr>
              <a:buSzTx/>
              <a:buFont typeface="Wingdings" pitchFamily="2" charset="2"/>
              <a:buChar char="q"/>
              <a:tabLst/>
              <a:defRPr/>
            </a:pPr>
            <a:r>
              <a:rPr kumimoji="0" lang="pl-PL" sz="2000" b="1" i="0" u="none" strike="noStrike" kern="0" cap="none" spc="0" normalizeH="0" baseline="0" noProof="0" dirty="0" smtClean="0">
                <a:ln>
                  <a:noFill/>
                </a:ln>
                <a:solidFill>
                  <a:srgbClr val="C00000"/>
                </a:solidFill>
                <a:effectLst/>
                <a:uLnTx/>
                <a:uFillTx/>
                <a:latin typeface="+mn-lt"/>
              </a:rPr>
              <a:t>Zasady</a:t>
            </a:r>
            <a:r>
              <a:rPr kumimoji="0" lang="pl-PL" sz="2000" b="1" i="0" u="none" strike="noStrike" kern="0" cap="none" spc="0" normalizeH="0" noProof="0" dirty="0" smtClean="0">
                <a:ln>
                  <a:noFill/>
                </a:ln>
                <a:solidFill>
                  <a:srgbClr val="C00000"/>
                </a:solidFill>
                <a:effectLst/>
                <a:uLnTx/>
                <a:uFillTx/>
                <a:latin typeface="+mn-lt"/>
              </a:rPr>
              <a:t> ustalania współczynnika trwałych użytków zielonych</a:t>
            </a:r>
            <a:endParaRPr kumimoji="0" lang="pl-PL" sz="2000" b="1" i="0" u="none" strike="noStrike" kern="0" cap="none" spc="0" normalizeH="0" baseline="0" noProof="0" dirty="0" smtClean="0">
              <a:ln>
                <a:noFill/>
              </a:ln>
              <a:solidFill>
                <a:srgbClr val="C00000"/>
              </a:solidFill>
              <a:effectLst/>
              <a:uLnTx/>
              <a:uFillTx/>
              <a:latin typeface="+mn-lt"/>
            </a:endParaRPr>
          </a:p>
          <a:p>
            <a:pPr marL="355600" marR="0" lvl="1" algn="just" defTabSz="914400" rtl="0" eaLnBrk="0" fontAlgn="base" latinLnBrk="0" hangingPunct="0">
              <a:lnSpc>
                <a:spcPct val="100000"/>
              </a:lnSpc>
              <a:spcBef>
                <a:spcPct val="20000"/>
              </a:spcBef>
              <a:spcAft>
                <a:spcPct val="0"/>
              </a:spcAft>
              <a:buClr>
                <a:srgbClr val="008000"/>
              </a:buClr>
              <a:buSzTx/>
              <a:tabLst/>
              <a:defRPr/>
            </a:pPr>
            <a:r>
              <a:rPr lang="pl-PL" sz="1800" kern="0" dirty="0" smtClean="0">
                <a:latin typeface="+mn-lt"/>
              </a:rPr>
              <a:t>Stosunek:</a:t>
            </a:r>
          </a:p>
          <a:p>
            <a:pPr marL="627063" lvl="1" indent="-271463" algn="just" eaLnBrk="0" hangingPunct="0">
              <a:spcBef>
                <a:spcPct val="20000"/>
              </a:spcBef>
              <a:buClr>
                <a:srgbClr val="008000"/>
              </a:buClr>
              <a:buFont typeface="Courier New" pitchFamily="49" charset="0"/>
              <a:buChar char="o"/>
              <a:defRPr/>
            </a:pPr>
            <a:r>
              <a:rPr lang="pl-PL" sz="1800" b="1" kern="0" dirty="0" smtClean="0">
                <a:solidFill>
                  <a:srgbClr val="C00000"/>
                </a:solidFill>
                <a:latin typeface="+mn-lt"/>
              </a:rPr>
              <a:t>powierzchni trwałych użytków zielonych zadeklarowanych przez rolnika w roku 2012  i w roku 2015 (</a:t>
            </a:r>
            <a:r>
              <a:rPr lang="pl-PL" sz="1800" kern="0" dirty="0" smtClean="0">
                <a:solidFill>
                  <a:srgbClr val="C00000"/>
                </a:solidFill>
                <a:latin typeface="+mn-lt"/>
              </a:rPr>
              <a:t>które nie zostały zadeklarowane jako TUZ w roku 2012) </a:t>
            </a:r>
          </a:p>
          <a:p>
            <a:pPr marL="627063" lvl="1" indent="-271463" algn="just" eaLnBrk="0" hangingPunct="0">
              <a:spcBef>
                <a:spcPct val="20000"/>
              </a:spcBef>
              <a:buClr>
                <a:srgbClr val="008000"/>
              </a:buClr>
              <a:buFont typeface="Courier New" pitchFamily="49" charset="0"/>
              <a:buChar char="o"/>
              <a:defRPr/>
            </a:pPr>
            <a:r>
              <a:rPr lang="pl-PL" sz="1800" b="1" kern="0" dirty="0" smtClean="0">
                <a:latin typeface="+mn-lt"/>
              </a:rPr>
              <a:t>do całkowitej powierzchni użytków rolnych zadeklarowanych przez rolników podlegających praktykom zazieleniania w 2015 r.</a:t>
            </a:r>
          </a:p>
          <a:p>
            <a:pPr marL="355600" marR="0" lvl="2" indent="-355600" algn="l" defTabSz="914400" rtl="0" eaLnBrk="0" fontAlgn="base" latinLnBrk="0" hangingPunct="0">
              <a:lnSpc>
                <a:spcPct val="100000"/>
              </a:lnSpc>
              <a:spcBef>
                <a:spcPct val="20000"/>
              </a:spcBef>
              <a:spcAft>
                <a:spcPct val="0"/>
              </a:spcAft>
              <a:buClrTx/>
              <a:buSzTx/>
              <a:tabLst/>
              <a:defRPr/>
            </a:pPr>
            <a:endParaRPr lang="pl-PL" sz="300" kern="0" dirty="0" smtClean="0">
              <a:latin typeface="+mn-lt"/>
            </a:endParaRPr>
          </a:p>
          <a:p>
            <a:pPr marL="285750" marR="0" lvl="2" indent="-285750" algn="just" defTabSz="914400" rtl="0" eaLnBrk="0" fontAlgn="base" latinLnBrk="0" hangingPunct="0">
              <a:lnSpc>
                <a:spcPct val="100000"/>
              </a:lnSpc>
              <a:spcBef>
                <a:spcPct val="20000"/>
              </a:spcBef>
              <a:spcAft>
                <a:spcPct val="0"/>
              </a:spcAft>
              <a:buClrTx/>
              <a:buSzTx/>
              <a:buFont typeface="Wingdings" pitchFamily="2" charset="2"/>
              <a:buChar char="q"/>
              <a:tabLst/>
              <a:defRPr/>
            </a:pPr>
            <a:r>
              <a:rPr lang="pl-PL" sz="1800" b="1" kern="0" dirty="0" smtClean="0">
                <a:solidFill>
                  <a:srgbClr val="00B050"/>
                </a:solidFill>
                <a:latin typeface="+mn-lt"/>
              </a:rPr>
              <a:t>W kolejnych latach stosunek trwałych użytków zielonych do całkowitej powierzchni  użytków rolnych zadeklarowanych przez rolnika w danym roku nie może </a:t>
            </a:r>
            <a:r>
              <a:rPr kumimoji="0" lang="pl-PL" sz="1800" b="1" i="0" u="none" strike="noStrike" kern="0" cap="none" spc="0" normalizeH="0" baseline="0" noProof="0" dirty="0" smtClean="0">
                <a:ln>
                  <a:noFill/>
                </a:ln>
                <a:solidFill>
                  <a:srgbClr val="00B050"/>
                </a:solidFill>
                <a:effectLst/>
                <a:uLnTx/>
                <a:uFillTx/>
                <a:latin typeface="+mn-lt"/>
              </a:rPr>
              <a:t>zmniejszyć się o więcej niż 5%; w porównaniu do</a:t>
            </a:r>
            <a:r>
              <a:rPr kumimoji="0" lang="pl-PL" sz="1800" b="1" i="0" u="none" strike="noStrike" kern="0" cap="none" spc="0" normalizeH="0" noProof="0" dirty="0" smtClean="0">
                <a:ln>
                  <a:noFill/>
                </a:ln>
                <a:solidFill>
                  <a:srgbClr val="00B050"/>
                </a:solidFill>
                <a:effectLst/>
                <a:uLnTx/>
                <a:uFillTx/>
                <a:latin typeface="+mn-lt"/>
              </a:rPr>
              <a:t> wskaźnika referencyjnego  z roku 2015. </a:t>
            </a:r>
          </a:p>
          <a:p>
            <a:pPr marL="285750" marR="0" lvl="2" indent="-285750" algn="just" defTabSz="914400" rtl="0" eaLnBrk="0" fontAlgn="base" latinLnBrk="0" hangingPunct="0">
              <a:lnSpc>
                <a:spcPct val="100000"/>
              </a:lnSpc>
              <a:spcBef>
                <a:spcPct val="20000"/>
              </a:spcBef>
              <a:spcAft>
                <a:spcPct val="0"/>
              </a:spcAft>
              <a:buClrTx/>
              <a:buSzTx/>
              <a:buFont typeface="Wingdings" pitchFamily="2" charset="2"/>
              <a:buChar char="q"/>
              <a:tabLst/>
              <a:defRPr/>
            </a:pPr>
            <a:r>
              <a:rPr lang="pl-PL" sz="1800" kern="0" baseline="0" dirty="0" smtClean="0">
                <a:latin typeface="+mn-lt"/>
              </a:rPr>
              <a:t>W</a:t>
            </a:r>
            <a:r>
              <a:rPr lang="pl-PL" sz="1800" kern="0" dirty="0" smtClean="0">
                <a:latin typeface="+mn-lt"/>
              </a:rPr>
              <a:t> przypadku </a:t>
            </a:r>
            <a:r>
              <a:rPr kumimoji="0" lang="pl-PL" sz="1800" b="0" i="0" u="none" strike="noStrike" kern="0" cap="none" spc="0" normalizeH="0" baseline="0" noProof="0" dirty="0" smtClean="0">
                <a:ln>
                  <a:noFill/>
                </a:ln>
                <a:solidFill>
                  <a:schemeClr val="tx1"/>
                </a:solidFill>
                <a:effectLst/>
                <a:uLnTx/>
                <a:uFillTx/>
                <a:latin typeface="+mn-lt"/>
              </a:rPr>
              <a:t> zmniejszenia współczynnika o więcej niż 5% nakaz ponownego przekształcenia obszaru w  trwałe użytki zielone.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bwMode="auto">
          <a:xfrm>
            <a:off x="642938" y="428604"/>
            <a:ext cx="8501062"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Obszary proekologiczne (EFA) </a:t>
            </a:r>
          </a:p>
        </p:txBody>
      </p:sp>
      <p:sp>
        <p:nvSpPr>
          <p:cNvPr id="5" name="Symbol zastępczy zawartości 2"/>
          <p:cNvSpPr txBox="1">
            <a:spLocks/>
          </p:cNvSpPr>
          <p:nvPr/>
        </p:nvSpPr>
        <p:spPr bwMode="auto">
          <a:xfrm>
            <a:off x="285720" y="1214422"/>
            <a:ext cx="8607427" cy="53578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1950" indent="-361950" algn="just">
              <a:buFont typeface="Wingdings" pitchFamily="2" charset="2"/>
              <a:buChar char="§"/>
            </a:pPr>
            <a:endParaRPr lang="pl-PL" sz="1800" kern="0" dirty="0" smtClean="0">
              <a:solidFill>
                <a:srgbClr val="FF0000"/>
              </a:solidFill>
              <a:latin typeface="+mn-lt"/>
            </a:endParaRPr>
          </a:p>
          <a:p>
            <a:pPr marL="361950" indent="-361950" algn="just">
              <a:buClr>
                <a:schemeClr val="accent1">
                  <a:lumMod val="75000"/>
                </a:schemeClr>
              </a:buClr>
              <a:buFont typeface="Wingdings" pitchFamily="2" charset="2"/>
              <a:buChar char="q"/>
            </a:pPr>
            <a:r>
              <a:rPr lang="pl-PL" sz="2000" b="1" kern="0" dirty="0" smtClean="0">
                <a:solidFill>
                  <a:srgbClr val="C00000"/>
                </a:solidFill>
                <a:latin typeface="+mn-lt"/>
              </a:rPr>
              <a:t>Rolnicy </a:t>
            </a:r>
            <a:r>
              <a:rPr kumimoji="0" lang="pl-PL" sz="2000" b="1" i="0" u="none" strike="noStrike" kern="0" cap="none" spc="0" normalizeH="0" baseline="0" noProof="0" dirty="0" smtClean="0">
                <a:ln>
                  <a:noFill/>
                </a:ln>
                <a:solidFill>
                  <a:srgbClr val="C00000"/>
                </a:solidFill>
                <a:effectLst/>
                <a:uLnTx/>
                <a:uFillTx/>
                <a:latin typeface="+mn-lt"/>
                <a:ea typeface="+mn-ea"/>
                <a:cs typeface="+mn-cs"/>
              </a:rPr>
              <a:t>posiadający ponad 15 ha gruntów ornych </a:t>
            </a:r>
            <a:r>
              <a:rPr kumimoji="0" lang="pl-PL" sz="2000" b="0" i="0" u="none" strike="noStrike" kern="0" cap="none" spc="0" normalizeH="0" baseline="0" noProof="0" dirty="0" smtClean="0">
                <a:ln>
                  <a:noFill/>
                </a:ln>
                <a:solidFill>
                  <a:schemeClr val="tx1"/>
                </a:solidFill>
                <a:effectLst/>
                <a:uLnTx/>
                <a:uFillTx/>
                <a:latin typeface="+mn-lt"/>
                <a:ea typeface="+mn-ea"/>
                <a:cs typeface="+mn-cs"/>
              </a:rPr>
              <a:t>zobowiązani są do przeznaczenia na </a:t>
            </a:r>
            <a:r>
              <a:rPr kumimoji="0" lang="pl-PL" sz="2000" b="1" i="0" u="none" strike="noStrike" kern="0" cap="none" spc="0" normalizeH="0" baseline="0" noProof="0" dirty="0" smtClean="0">
                <a:ln>
                  <a:noFill/>
                </a:ln>
                <a:solidFill>
                  <a:srgbClr val="C00000"/>
                </a:solidFill>
                <a:effectLst/>
                <a:uLnTx/>
                <a:uFillTx/>
                <a:latin typeface="+mn-lt"/>
                <a:ea typeface="+mn-ea"/>
                <a:cs typeface="+mn-cs"/>
              </a:rPr>
              <a:t>obszary EFA 5% gruntów ornych w gospodarstwie</a:t>
            </a:r>
          </a:p>
          <a:p>
            <a:pPr marL="361950" indent="-361950" algn="just">
              <a:buFont typeface="Wingdings" pitchFamily="2" charset="2"/>
              <a:buChar char="§"/>
            </a:pPr>
            <a:endParaRPr kumimoji="0" lang="pl-PL" sz="1800" b="1" i="0" u="none" strike="noStrike" kern="0" cap="none" spc="0" normalizeH="0" baseline="0" noProof="0" dirty="0" smtClean="0">
              <a:ln>
                <a:noFill/>
              </a:ln>
              <a:solidFill>
                <a:schemeClr val="tx1"/>
              </a:solidFill>
              <a:effectLst/>
              <a:uLnTx/>
              <a:uFillTx/>
              <a:latin typeface="+mn-lt"/>
              <a:ea typeface="+mn-ea"/>
              <a:cs typeface="+mn-cs"/>
            </a:endParaRPr>
          </a:p>
          <a:p>
            <a:pPr marL="361950" lvl="0" indent="-361950" algn="just" eaLnBrk="0" hangingPunct="0">
              <a:spcBef>
                <a:spcPct val="20000"/>
              </a:spcBef>
              <a:buClr>
                <a:srgbClr val="008000"/>
              </a:buClr>
              <a:buFont typeface="Wingdings" pitchFamily="2" charset="2"/>
              <a:buChar char="q"/>
              <a:defRPr/>
            </a:pPr>
            <a:r>
              <a:rPr lang="pl-PL" sz="1800" kern="0" dirty="0" smtClean="0">
                <a:latin typeface="+mn-lt"/>
              </a:rPr>
              <a:t>Z realizacji praktyki utrzymania obszarów proekologicznych  </a:t>
            </a:r>
            <a:r>
              <a:rPr lang="pl-PL" sz="1800" b="1" kern="0" dirty="0" smtClean="0">
                <a:latin typeface="+mn-lt"/>
              </a:rPr>
              <a:t>wyłączone</a:t>
            </a:r>
            <a:r>
              <a:rPr lang="pl-PL" sz="1800" kern="0" dirty="0" smtClean="0">
                <a:latin typeface="+mn-lt"/>
              </a:rPr>
              <a:t> są gospodarstwa, w których:</a:t>
            </a:r>
          </a:p>
          <a:p>
            <a:pPr marL="742950" lvl="1" indent="-381000" algn="just" eaLnBrk="0" hangingPunct="0">
              <a:spcBef>
                <a:spcPct val="20000"/>
              </a:spcBef>
              <a:buClr>
                <a:srgbClr val="008000"/>
              </a:buClr>
              <a:buFont typeface="Wingdings" pitchFamily="2" charset="2"/>
              <a:buChar char="§"/>
              <a:defRPr/>
            </a:pPr>
            <a:r>
              <a:rPr lang="pl-PL" sz="1800" kern="0" dirty="0" smtClean="0">
                <a:latin typeface="+mn-lt"/>
              </a:rPr>
              <a:t>ponad 75% kwalifikujących się gruntów rolnych to </a:t>
            </a:r>
            <a:r>
              <a:rPr lang="pl-PL" sz="1800" b="1" kern="0" dirty="0" smtClean="0">
                <a:latin typeface="+mn-lt"/>
              </a:rPr>
              <a:t>trwałe użytki zielone, grunty wykorzystywane do produkcji trawy lub innych pasz zielnych</a:t>
            </a:r>
            <a:r>
              <a:rPr lang="pl-PL" sz="1800" kern="0" dirty="0" smtClean="0">
                <a:latin typeface="+mn-lt"/>
              </a:rPr>
              <a:t>, lub połączenie ww. sposobów uprawy, </a:t>
            </a:r>
            <a:r>
              <a:rPr lang="pl-PL" sz="1800" b="1" kern="0" dirty="0" smtClean="0">
                <a:latin typeface="+mn-lt"/>
              </a:rPr>
              <a:t>pod warunkiem, że</a:t>
            </a:r>
            <a:r>
              <a:rPr lang="pl-PL" sz="1800" kern="0" dirty="0" smtClean="0">
                <a:latin typeface="+mn-lt"/>
              </a:rPr>
              <a:t> </a:t>
            </a:r>
            <a:r>
              <a:rPr lang="pl-PL" sz="1800" b="1" kern="0" dirty="0" smtClean="0">
                <a:latin typeface="+mn-lt"/>
              </a:rPr>
              <a:t>pozostałe grunty orne nie przekraczają 30 ha</a:t>
            </a:r>
          </a:p>
          <a:p>
            <a:pPr marL="742950" lvl="1" indent="-285750" algn="just" eaLnBrk="0" hangingPunct="0">
              <a:spcBef>
                <a:spcPct val="20000"/>
              </a:spcBef>
              <a:buClr>
                <a:srgbClr val="008000"/>
              </a:buClr>
              <a:defRPr/>
            </a:pPr>
            <a:endParaRPr lang="pl-PL" sz="1800" kern="0" dirty="0" smtClean="0">
              <a:latin typeface="+mn-lt"/>
            </a:endParaRPr>
          </a:p>
          <a:p>
            <a:pPr marL="742950" lvl="1" indent="-285750" algn="just" eaLnBrk="0" hangingPunct="0">
              <a:spcBef>
                <a:spcPct val="20000"/>
              </a:spcBef>
              <a:buClr>
                <a:srgbClr val="008000"/>
              </a:buClr>
              <a:buFont typeface="Wingdings" pitchFamily="2" charset="2"/>
              <a:buChar char="§"/>
              <a:defRPr/>
            </a:pPr>
            <a:r>
              <a:rPr lang="pl-PL" sz="1800" kern="0" dirty="0" smtClean="0">
                <a:latin typeface="+mn-lt"/>
              </a:rPr>
              <a:t>powyżej 75% gruntów ornych jest wykorzystywanych do </a:t>
            </a:r>
            <a:r>
              <a:rPr lang="pl-PL" sz="1800" b="1" kern="0" dirty="0" smtClean="0">
                <a:latin typeface="+mn-lt"/>
              </a:rPr>
              <a:t>produkcji trawy lub innych pasz zielnych, stanowią grunt ugorowany, objętych uprawami roślin strączkowych</a:t>
            </a:r>
            <a:r>
              <a:rPr lang="pl-PL" sz="1800" kern="0" dirty="0" smtClean="0">
                <a:latin typeface="+mn-lt"/>
              </a:rPr>
              <a:t> lub połączenie ww. sposobów uprawy, pod warunkiem, że </a:t>
            </a:r>
            <a:r>
              <a:rPr lang="pl-PL" sz="1800" b="1" kern="0" dirty="0" smtClean="0">
                <a:latin typeface="+mn-lt"/>
              </a:rPr>
              <a:t>pozostałe grunty orne, nie przekraczają 30 ha</a:t>
            </a:r>
            <a:endParaRPr lang="pl-PL" sz="1800" kern="0" dirty="0" smtClean="0">
              <a:latin typeface="+mn-lt"/>
            </a:endParaRPr>
          </a:p>
          <a:p>
            <a:pPr marL="361950" indent="-361950" algn="just">
              <a:buFont typeface="Wingdings" pitchFamily="2" charset="2"/>
              <a:buChar char="§"/>
            </a:pPr>
            <a:endParaRPr lang="pl-PL" sz="1800" b="1" kern="0" dirty="0" smtClean="0">
              <a:latin typeface="+mn-lt"/>
            </a:endParaRPr>
          </a:p>
          <a:p>
            <a:pPr marL="361950" indent="-361950" algn="just"/>
            <a:endParaRPr kumimoji="0" lang="pl-PL"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bwMode="auto">
          <a:xfrm>
            <a:off x="642938" y="428604"/>
            <a:ext cx="8501062" cy="7143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Obszary proekologiczne (EFA) </a:t>
            </a:r>
          </a:p>
        </p:txBody>
      </p:sp>
      <p:sp>
        <p:nvSpPr>
          <p:cNvPr id="5" name="Symbol zastępczy zawartości 2"/>
          <p:cNvSpPr txBox="1">
            <a:spLocks/>
          </p:cNvSpPr>
          <p:nvPr/>
        </p:nvSpPr>
        <p:spPr bwMode="auto">
          <a:xfrm>
            <a:off x="214282" y="1142984"/>
            <a:ext cx="8750206" cy="54543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1950" lvl="0" indent="-361950" algn="just">
              <a:buFont typeface="Wingdings" pitchFamily="2" charset="2"/>
              <a:buChar char="q"/>
            </a:pPr>
            <a:r>
              <a:rPr lang="pl-PL" sz="2000" dirty="0" smtClean="0">
                <a:latin typeface="+mn-lt"/>
              </a:rPr>
              <a:t>umożliwienie</a:t>
            </a:r>
            <a:r>
              <a:rPr lang="pl-PL" sz="2000" b="1" i="1" dirty="0" smtClean="0">
                <a:latin typeface="+mn-lt"/>
              </a:rPr>
              <a:t> </a:t>
            </a:r>
            <a:r>
              <a:rPr lang="pl-PL" sz="2000" b="1" dirty="0" smtClean="0">
                <a:latin typeface="+mn-lt"/>
              </a:rPr>
              <a:t>wspólnego wypełniania praktyki EFA</a:t>
            </a:r>
            <a:r>
              <a:rPr lang="pl-PL" sz="2000" dirty="0" smtClean="0">
                <a:latin typeface="+mn-lt"/>
              </a:rPr>
              <a:t> rolnikom, których gospodarstwa położone są w bliskiej odległości, </a:t>
            </a:r>
            <a:r>
              <a:rPr lang="pl-PL" sz="2000" b="1" dirty="0" smtClean="0">
                <a:solidFill>
                  <a:srgbClr val="C00000"/>
                </a:solidFill>
                <a:latin typeface="+mn-lt"/>
              </a:rPr>
              <a:t>pod warunkiem że obszary proekologiczne „wspólnie rozliczane” przylegają do siebie.</a:t>
            </a:r>
          </a:p>
          <a:p>
            <a:pPr marL="819150" lvl="1" indent="-361950" algn="just">
              <a:buFont typeface="Wingdings" pitchFamily="2" charset="2"/>
              <a:buChar char="§"/>
            </a:pPr>
            <a:r>
              <a:rPr lang="pl-PL" sz="1800" dirty="0" smtClean="0"/>
              <a:t>l</a:t>
            </a:r>
            <a:r>
              <a:rPr lang="pl-PL" sz="1800" dirty="0" smtClean="0">
                <a:latin typeface="+mn-lt"/>
              </a:rPr>
              <a:t>iczba rolników uczestniczących we wspólnej realizacji – </a:t>
            </a:r>
            <a:r>
              <a:rPr lang="pl-PL" sz="1800" b="1" dirty="0" smtClean="0">
                <a:latin typeface="+mn-lt"/>
              </a:rPr>
              <a:t>max. 10</a:t>
            </a:r>
            <a:endParaRPr lang="pl-PL" sz="1800" b="1" dirty="0" smtClean="0">
              <a:solidFill>
                <a:srgbClr val="2382C3"/>
              </a:solidFill>
              <a:latin typeface="+mn-lt"/>
            </a:endParaRPr>
          </a:p>
          <a:p>
            <a:pPr marL="819150" lvl="1" indent="-361950" algn="just">
              <a:buFont typeface="Wingdings" pitchFamily="2" charset="2"/>
              <a:buChar char="§"/>
            </a:pPr>
            <a:r>
              <a:rPr lang="pl-PL" sz="1800" dirty="0" smtClean="0">
                <a:latin typeface="+mn-lt"/>
              </a:rPr>
              <a:t>z rozwiązania tego będą mogli korzystać rolnicy,  których </a:t>
            </a:r>
            <a:r>
              <a:rPr lang="pl-PL" sz="1800" b="1" dirty="0" smtClean="0">
                <a:latin typeface="+mn-lt"/>
              </a:rPr>
              <a:t>80% powierzchni gospodarstwa </a:t>
            </a:r>
            <a:r>
              <a:rPr lang="pl-PL" sz="1800" dirty="0" smtClean="0">
                <a:latin typeface="+mn-lt"/>
              </a:rPr>
              <a:t>znajduje się w promieniu maksymalnie 15 km  (okręg o średnicy 30 km)</a:t>
            </a:r>
            <a:r>
              <a:rPr lang="pl-PL" sz="1800" dirty="0" smtClean="0">
                <a:solidFill>
                  <a:srgbClr val="2382C3"/>
                </a:solidFill>
                <a:latin typeface="+mn-lt"/>
              </a:rPr>
              <a:t> </a:t>
            </a:r>
          </a:p>
          <a:p>
            <a:pPr marL="819150" lvl="1" indent="-361950" algn="just">
              <a:buFont typeface="Wingdings" pitchFamily="2" charset="2"/>
              <a:buChar char="§"/>
            </a:pPr>
            <a:r>
              <a:rPr lang="pl-PL" sz="1800" dirty="0" smtClean="0">
                <a:latin typeface="+mn-lt"/>
              </a:rPr>
              <a:t>każdy rolnik uczestniczący we wspólnej realizacji jest zobowiązany, aby </a:t>
            </a:r>
            <a:r>
              <a:rPr lang="pl-PL" sz="1800" b="1" dirty="0" smtClean="0">
                <a:latin typeface="+mn-lt"/>
              </a:rPr>
              <a:t>przynajmniej 50% obszaru proekologicznego</a:t>
            </a:r>
            <a:r>
              <a:rPr lang="pl-PL" sz="1800" dirty="0" smtClean="0">
                <a:latin typeface="+mn-lt"/>
              </a:rPr>
              <a:t> było położone na terenie jego gospodarstwa </a:t>
            </a:r>
          </a:p>
          <a:p>
            <a:pPr marL="819150" lvl="1" indent="-361950" algn="just">
              <a:buFont typeface="Wingdings" pitchFamily="2" charset="2"/>
              <a:buChar char="§"/>
            </a:pPr>
            <a:r>
              <a:rPr lang="pl-PL" sz="1800" dirty="0" smtClean="0">
                <a:latin typeface="+mn-lt"/>
              </a:rPr>
              <a:t>wspólnie wdrażane obszary EFA mogą stanowić jeden lub kilka obszarów i znajdować się na gruncie będącym w posiadaniu jednego lub więcej rolników; tzn. rolnik wspólnie realizujący obszar EFA nie musi „wnosić „ obszaru EFA do wspólnej realizacji   </a:t>
            </a:r>
          </a:p>
          <a:p>
            <a:pPr marL="819150" lvl="1" indent="-361950" algn="just">
              <a:buFont typeface="Wingdings" pitchFamily="2" charset="2"/>
              <a:buChar char="§"/>
            </a:pPr>
            <a:r>
              <a:rPr lang="pl-PL" sz="1800" dirty="0" smtClean="0">
                <a:latin typeface="+mn-lt"/>
              </a:rPr>
              <a:t>rolnicy uczestniczący we wspólnej realizacji zawierają </a:t>
            </a:r>
            <a:r>
              <a:rPr lang="pl-PL" sz="1800" b="1" dirty="0" smtClean="0">
                <a:latin typeface="+mn-lt"/>
              </a:rPr>
              <a:t>pisemną umowę </a:t>
            </a:r>
            <a:r>
              <a:rPr lang="pl-PL" sz="1800" dirty="0" smtClean="0">
                <a:latin typeface="+mn-lt"/>
              </a:rPr>
              <a:t>zawierającą szczegóły finansowe oraz sankcji w przypadku stwierdzenia nieprawidłowości na wspólnym obszarze EFA </a:t>
            </a:r>
          </a:p>
          <a:p>
            <a:pPr marL="819150" lvl="1" indent="-361950" algn="just">
              <a:buFont typeface="Wingdings" pitchFamily="2" charset="2"/>
              <a:buChar char="§"/>
            </a:pPr>
            <a:r>
              <a:rPr lang="pl-PL" sz="1800" dirty="0">
                <a:latin typeface="+mn-lt"/>
              </a:rPr>
              <a:t>rolnicy uczestniczący we wspólnej realizacji dołączają </a:t>
            </a:r>
            <a:r>
              <a:rPr lang="pl-PL" sz="1800" dirty="0" smtClean="0">
                <a:latin typeface="+mn-lt"/>
              </a:rPr>
              <a:t>do wniosku deklarację o wspólnej realizacji praktyki EFA</a:t>
            </a:r>
          </a:p>
          <a:p>
            <a:pPr marL="819150" lvl="1" indent="-361950" algn="just">
              <a:buFont typeface="Wingdings" pitchFamily="2" charset="2"/>
              <a:buChar char="§"/>
            </a:pPr>
            <a:endParaRPr lang="pl-PL" sz="1800" dirty="0" smtClean="0">
              <a:latin typeface="+mn-lt"/>
            </a:endParaRPr>
          </a:p>
          <a:p>
            <a:pPr lvl="1" algn="just"/>
            <a:endParaRPr lang="pl-PL" sz="1800" dirty="0" smtClean="0"/>
          </a:p>
          <a:p>
            <a:pPr marL="1276350" lvl="2" indent="-361950" algn="just"/>
            <a:endParaRPr lang="pl-PL" sz="1800" dirty="0" smtClean="0">
              <a:latin typeface="+mn-lt"/>
            </a:endParaRPr>
          </a:p>
          <a:p>
            <a:pPr marL="361950" lvl="0" indent="-361950" algn="just"/>
            <a:r>
              <a:rPr lang="pl-PL" sz="1000" b="1" dirty="0" smtClean="0">
                <a:latin typeface="+mn-lt"/>
              </a:rPr>
              <a:t>	</a:t>
            </a:r>
          </a:p>
          <a:p>
            <a:pPr marL="361950" lvl="0" indent="-361950" algn="just">
              <a:buFont typeface="Wingdings" pitchFamily="2" charset="2"/>
              <a:buChar char="ü"/>
            </a:pPr>
            <a:endParaRPr kumimoji="0" lang="pl-PL" sz="1800" b="0" i="0" u="none" strike="noStrike" kern="0" cap="none" spc="0" normalizeH="0" baseline="0" noProof="0" dirty="0" smtClean="0">
              <a:ln>
                <a:noFill/>
              </a:ln>
              <a:solidFill>
                <a:srgbClr val="002060"/>
              </a:solidFill>
              <a:effectLst/>
              <a:uLnTx/>
              <a:uFillTx/>
              <a:latin typeface="+mn-lt"/>
              <a:ea typeface="+mn-ea"/>
              <a:cs typeface="+mn-cs"/>
            </a:endParaRPr>
          </a:p>
          <a:p>
            <a:pPr marL="361950" lvl="0" indent="-361950" algn="just">
              <a:buFont typeface="Wingdings" pitchFamily="2" charset="2"/>
              <a:buChar char="ü"/>
            </a:pPr>
            <a:endParaRPr lang="pl-PL" sz="1800" kern="0" dirty="0" smtClean="0">
              <a:solidFill>
                <a:srgbClr val="002060"/>
              </a:solidFill>
              <a:latin typeface="+mn-lt"/>
            </a:endParaRPr>
          </a:p>
          <a:p>
            <a:pPr marL="361950" lvl="0" indent="-361950" algn="just">
              <a:buFont typeface="Wingdings" pitchFamily="2" charset="2"/>
              <a:buChar char="ü"/>
            </a:pPr>
            <a:endParaRPr kumimoji="0" lang="pl-PL" sz="1800" b="0" i="0" u="none" strike="noStrike" kern="0" cap="none" spc="0" normalizeH="0" baseline="0" noProof="0" dirty="0" smtClean="0">
              <a:ln>
                <a:noFill/>
              </a:ln>
              <a:solidFill>
                <a:srgbClr val="002060"/>
              </a:solidFill>
              <a:effectLst/>
              <a:uLnTx/>
              <a:uFillTx/>
              <a:latin typeface="+mn-lt"/>
              <a:ea typeface="+mn-ea"/>
              <a:cs typeface="+mn-cs"/>
            </a:endParaRPr>
          </a:p>
          <a:p>
            <a:pPr marL="361950" lvl="0" indent="-361950" algn="just">
              <a:buFont typeface="Wingdings" pitchFamily="2" charset="2"/>
              <a:buChar char="ü"/>
            </a:pPr>
            <a:endParaRPr kumimoji="0" lang="pl-PL" sz="1800" b="0" i="0" u="none" strike="noStrike" kern="0" cap="none" spc="0" normalizeH="0" baseline="0" noProof="0" dirty="0" smtClean="0">
              <a:ln>
                <a:noFill/>
              </a:ln>
              <a:solidFill>
                <a:srgbClr val="002060"/>
              </a:solidFill>
              <a:effectLst/>
              <a:uLnTx/>
              <a:uFillTx/>
              <a:latin typeface="+mn-lt"/>
              <a:ea typeface="+mn-ea"/>
              <a:cs typeface="+mn-cs"/>
            </a:endParaRPr>
          </a:p>
          <a:p>
            <a:pPr marL="361950" lvl="0" indent="-361950" algn="just"/>
            <a:endParaRPr lang="pl-PL" sz="1800" kern="0" dirty="0" smtClean="0">
              <a:solidFill>
                <a:srgbClr val="002060"/>
              </a:solidFill>
              <a:latin typeface="+mn-lt"/>
            </a:endParaRPr>
          </a:p>
          <a:p>
            <a:pPr marL="361950" lvl="0" indent="-361950" algn="just">
              <a:buFont typeface="Wingdings" pitchFamily="2" charset="2"/>
              <a:buChar char="ü"/>
            </a:pPr>
            <a:endParaRPr kumimoji="0" lang="pl-PL" sz="1800" b="0" i="0" u="none" strike="noStrike" kern="0" cap="none" spc="0" normalizeH="0" baseline="0" noProof="0" dirty="0" smtClean="0">
              <a:ln>
                <a:noFill/>
              </a:ln>
              <a:solidFill>
                <a:srgbClr val="002060"/>
              </a:solidFill>
              <a:effectLst/>
              <a:uLnTx/>
              <a:uFillTx/>
              <a:latin typeface="+mn-lt"/>
              <a:ea typeface="+mn-ea"/>
              <a:cs typeface="+mn-cs"/>
            </a:endParaRPr>
          </a:p>
          <a:p>
            <a:pPr marL="361950" lvl="0" indent="-361950" algn="just">
              <a:buFont typeface="Wingdings" pitchFamily="2" charset="2"/>
              <a:buChar char="ü"/>
            </a:pPr>
            <a:endParaRPr lang="pl-PL" sz="1800" kern="0" dirty="0" smtClean="0">
              <a:solidFill>
                <a:srgbClr val="002060"/>
              </a:solidFill>
              <a:latin typeface="+mn-lt"/>
            </a:endParaRPr>
          </a:p>
          <a:p>
            <a:pPr marL="361950" lvl="0" indent="-361950" algn="just">
              <a:buFont typeface="Wingdings" pitchFamily="2" charset="2"/>
              <a:buChar char="ü"/>
            </a:pPr>
            <a:endParaRPr kumimoji="0" lang="pl-PL" sz="1800" b="0" i="0" u="none" strike="noStrike" kern="0" cap="none" spc="0" normalizeH="0" baseline="0" noProof="0" dirty="0" smtClean="0">
              <a:ln>
                <a:noFill/>
              </a:ln>
              <a:solidFill>
                <a:srgbClr val="002060"/>
              </a:solidFill>
              <a:effectLst/>
              <a:uLnTx/>
              <a:uFillTx/>
              <a:latin typeface="+mn-lt"/>
              <a:ea typeface="+mn-ea"/>
              <a:cs typeface="+mn-cs"/>
            </a:endParaRPr>
          </a:p>
          <a:p>
            <a:pPr marL="361950" lvl="0" indent="-361950" algn="just">
              <a:buFont typeface="Wingdings" pitchFamily="2" charset="2"/>
              <a:buChar char="ü"/>
            </a:pPr>
            <a:endParaRPr lang="pl-PL" sz="1800" kern="0" dirty="0" smtClean="0">
              <a:solidFill>
                <a:srgbClr val="002060"/>
              </a:solidFill>
              <a:latin typeface="+mn-lt"/>
            </a:endParaRPr>
          </a:p>
          <a:p>
            <a:pPr marL="361950" lvl="0" indent="-361950" algn="just"/>
            <a:endParaRPr kumimoji="0" lang="pl-PL" sz="1800" b="0" i="0" u="none" strike="noStrike" kern="0" cap="none" spc="0" normalizeH="0" baseline="0" noProof="0" dirty="0" smtClean="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bwMode="auto">
          <a:xfrm>
            <a:off x="642938" y="428604"/>
            <a:ext cx="8501062"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Obszary proekologiczne (EFA) </a:t>
            </a:r>
          </a:p>
        </p:txBody>
      </p:sp>
      <p:sp>
        <p:nvSpPr>
          <p:cNvPr id="5" name="Symbol zastępczy zawartości 2"/>
          <p:cNvSpPr txBox="1">
            <a:spLocks/>
          </p:cNvSpPr>
          <p:nvPr/>
        </p:nvSpPr>
        <p:spPr bwMode="auto">
          <a:xfrm>
            <a:off x="214282" y="1052736"/>
            <a:ext cx="8678865" cy="5519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1950" lvl="0" indent="-361950" algn="just">
              <a:buFont typeface="Wingdings" pitchFamily="2" charset="2"/>
              <a:buChar char="ü"/>
            </a:pPr>
            <a:endParaRPr lang="pl-PL" sz="1000" b="1" dirty="0" smtClean="0">
              <a:latin typeface="+mn-lt"/>
            </a:endParaRPr>
          </a:p>
          <a:p>
            <a:pPr marL="285750" lvl="0" indent="-285750" algn="just">
              <a:buClr>
                <a:srgbClr val="C00000"/>
              </a:buClr>
              <a:buFont typeface="Wingdings" pitchFamily="2" charset="2"/>
              <a:buChar char="§"/>
            </a:pPr>
            <a:r>
              <a:rPr lang="pl-PL" sz="1800" b="1" dirty="0" smtClean="0">
                <a:latin typeface="+mn-lt"/>
              </a:rPr>
              <a:t>zastosowanie współczynników ważenia i konwersji</a:t>
            </a:r>
            <a:r>
              <a:rPr lang="pl-PL" sz="1800" dirty="0" smtClean="0">
                <a:latin typeface="+mn-lt"/>
              </a:rPr>
              <a:t> służących do wyliczania powierzchni przeliczeniowych obszarów EFA, poprzez pomnożenie rzeczywistej powierzchni elementów liniowych i punktowych obszarów EFA przez określony współczynnik (slajd 27)</a:t>
            </a:r>
            <a:endParaRPr kumimoji="0" lang="pl-PL" sz="1800" b="1" i="0" u="none" strike="noStrike" kern="0" cap="none" spc="0" normalizeH="0" baseline="0" noProof="0" dirty="0" smtClean="0">
              <a:ln>
                <a:noFill/>
              </a:ln>
              <a:solidFill>
                <a:srgbClr val="2382C3"/>
              </a:solidFill>
              <a:effectLst/>
              <a:uLnTx/>
              <a:uFillTx/>
              <a:latin typeface="+mn-lt"/>
            </a:endParaRPr>
          </a:p>
          <a:p>
            <a:pPr marL="342900" marR="0" lvl="0" indent="-342900" algn="just" defTabSz="914400" rtl="0" eaLnBrk="1" fontAlgn="base" latinLnBrk="0" hangingPunct="1">
              <a:lnSpc>
                <a:spcPct val="100000"/>
              </a:lnSpc>
              <a:spcBef>
                <a:spcPct val="20000"/>
              </a:spcBef>
              <a:spcAft>
                <a:spcPct val="0"/>
              </a:spcAft>
              <a:buClr>
                <a:srgbClr val="C00000"/>
              </a:buClr>
              <a:buSzTx/>
              <a:buFont typeface="Wingdings" pitchFamily="2" charset="2"/>
              <a:buChar char="§"/>
              <a:tabLst/>
              <a:defRPr/>
            </a:pPr>
            <a:endParaRPr kumimoji="0" lang="pl-PL" sz="105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
                <a:srgbClr val="C00000"/>
              </a:buClr>
              <a:buSzTx/>
              <a:buFont typeface="Wingdings" pitchFamily="2" charset="2"/>
              <a:buChar char="§"/>
              <a:tabLst/>
              <a:defRPr/>
            </a:pPr>
            <a:r>
              <a:rPr kumimoji="0" lang="pl-PL" sz="1800" b="0" i="0" u="none" strike="noStrike" kern="0" cap="none" spc="0" normalizeH="0" baseline="0" noProof="0" dirty="0" smtClean="0">
                <a:ln>
                  <a:noFill/>
                </a:ln>
                <a:solidFill>
                  <a:schemeClr val="tx1"/>
                </a:solidFill>
                <a:effectLst/>
                <a:uLnTx/>
                <a:uFillTx/>
                <a:latin typeface="+mn-lt"/>
                <a:ea typeface="+mn-ea"/>
                <a:cs typeface="+mn-cs"/>
              </a:rPr>
              <a:t>obszary proekologiczne </a:t>
            </a:r>
            <a:r>
              <a:rPr kumimoji="0" lang="pl-PL" sz="1800" b="1" i="0" u="none" strike="noStrike" kern="0" cap="none" spc="0" normalizeH="0" baseline="0" noProof="0" dirty="0" smtClean="0">
                <a:ln>
                  <a:noFill/>
                </a:ln>
                <a:solidFill>
                  <a:schemeClr val="tx1"/>
                </a:solidFill>
                <a:effectLst/>
                <a:uLnTx/>
                <a:uFillTx/>
                <a:latin typeface="+mn-lt"/>
                <a:ea typeface="+mn-ea"/>
                <a:cs typeface="+mn-cs"/>
              </a:rPr>
              <a:t>co do zasady powinny znajdować się na gruntach ornych danego gospodarstwa rolnego</a:t>
            </a:r>
            <a:r>
              <a:rPr kumimoji="0" lang="pl-PL" sz="1800" b="0" i="0" u="none" strike="noStrike" kern="0" cap="none" spc="0" normalizeH="0" baseline="0" noProof="0" dirty="0" smtClean="0">
                <a:ln>
                  <a:noFill/>
                </a:ln>
                <a:solidFill>
                  <a:schemeClr val="tx1"/>
                </a:solidFill>
                <a:effectLst/>
                <a:uLnTx/>
                <a:uFillTx/>
                <a:latin typeface="+mn-lt"/>
                <a:ea typeface="+mn-ea"/>
                <a:cs typeface="+mn-cs"/>
              </a:rPr>
              <a:t>, z wyjątkiem:</a:t>
            </a:r>
          </a:p>
          <a:p>
            <a:pPr marL="742950" marR="0" lvl="1" indent="-285750" algn="just" defTabSz="914400" rtl="0" eaLnBrk="0" fontAlgn="base" latinLnBrk="0" hangingPunct="0">
              <a:lnSpc>
                <a:spcPct val="100000"/>
              </a:lnSpc>
              <a:spcBef>
                <a:spcPct val="20000"/>
              </a:spcBef>
              <a:spcAft>
                <a:spcPct val="0"/>
              </a:spcAft>
              <a:buClrTx/>
              <a:buSzTx/>
              <a:buFontTx/>
              <a:buChar char="–"/>
              <a:tabLst/>
              <a:defRPr/>
            </a:pPr>
            <a:r>
              <a:rPr kumimoji="0" lang="pl-PL" sz="1800" b="0" i="0" u="none" strike="noStrike" kern="0" cap="none" spc="0" normalizeH="0" baseline="0" noProof="0" dirty="0" smtClean="0">
                <a:ln>
                  <a:noFill/>
                </a:ln>
                <a:solidFill>
                  <a:schemeClr val="tx1"/>
                </a:solidFill>
                <a:effectLst/>
                <a:uLnTx/>
                <a:uFillTx/>
                <a:latin typeface="+mn-lt"/>
              </a:rPr>
              <a:t>obszarów gospodarstwa rolnego objętych zagajnikami o krótkiej rotacji i</a:t>
            </a:r>
          </a:p>
          <a:p>
            <a:pPr marL="742950" marR="0" lvl="1" indent="-285750" algn="just" defTabSz="914400" rtl="0" eaLnBrk="0" fontAlgn="base" latinLnBrk="0" hangingPunct="0">
              <a:lnSpc>
                <a:spcPct val="100000"/>
              </a:lnSpc>
              <a:spcBef>
                <a:spcPct val="20000"/>
              </a:spcBef>
              <a:spcAft>
                <a:spcPct val="0"/>
              </a:spcAft>
              <a:buClrTx/>
              <a:buSzTx/>
              <a:buFontTx/>
              <a:buChar char="–"/>
              <a:tabLst/>
              <a:defRPr/>
            </a:pPr>
            <a:r>
              <a:rPr kumimoji="0" lang="pl-PL" sz="1800" b="0" i="0" u="none" strike="noStrike" kern="0" cap="none" spc="0" normalizeH="0" baseline="0" noProof="0" dirty="0" smtClean="0">
                <a:ln>
                  <a:noFill/>
                </a:ln>
                <a:solidFill>
                  <a:schemeClr val="tx1"/>
                </a:solidFill>
                <a:effectLst/>
                <a:uLnTx/>
                <a:uFillTx/>
                <a:latin typeface="+mn-lt"/>
              </a:rPr>
              <a:t>obszarów zalesionych w ramach PROW</a:t>
            </a:r>
          </a:p>
          <a:p>
            <a:pPr marL="342900" marR="0" lvl="0" indent="-342900" algn="just" defTabSz="914400" rtl="0" eaLnBrk="0" fontAlgn="base" latinLnBrk="0" hangingPunct="0">
              <a:lnSpc>
                <a:spcPct val="100000"/>
              </a:lnSpc>
              <a:spcBef>
                <a:spcPct val="20000"/>
              </a:spcBef>
              <a:spcAft>
                <a:spcPct val="0"/>
              </a:spcAft>
              <a:buClr>
                <a:srgbClr val="EF2A03"/>
              </a:buClr>
              <a:buSzTx/>
              <a:buFont typeface="Wingdings" pitchFamily="2" charset="2"/>
              <a:buChar char="§"/>
              <a:tabLst/>
              <a:defRPr/>
            </a:pPr>
            <a:r>
              <a:rPr kumimoji="0" lang="pl-PL" sz="1800" b="0" i="0" u="none" strike="noStrike" kern="0" cap="none" spc="0" normalizeH="0" baseline="0" noProof="0" dirty="0" smtClean="0">
                <a:ln>
                  <a:noFill/>
                </a:ln>
                <a:solidFill>
                  <a:schemeClr val="tx1"/>
                </a:solidFill>
                <a:effectLst/>
                <a:uLnTx/>
                <a:uFillTx/>
                <a:latin typeface="+mn-lt"/>
                <a:ea typeface="+mn-ea"/>
                <a:cs typeface="+mn-cs"/>
              </a:rPr>
              <a:t>w przypadku elementów krajobrazu i stref buforowych, obszary proekologiczne mogą również </a:t>
            </a:r>
            <a:r>
              <a:rPr kumimoji="0" lang="pl-PL" sz="1800" b="1" i="0" u="none" strike="noStrike" kern="0" cap="none" spc="0" normalizeH="0" baseline="0" noProof="0" dirty="0" smtClean="0">
                <a:ln>
                  <a:noFill/>
                </a:ln>
                <a:solidFill>
                  <a:schemeClr val="tx1"/>
                </a:solidFill>
                <a:effectLst/>
                <a:uLnTx/>
                <a:uFillTx/>
                <a:latin typeface="+mn-lt"/>
                <a:ea typeface="+mn-ea"/>
                <a:cs typeface="+mn-cs"/>
              </a:rPr>
              <a:t>przylegać </a:t>
            </a:r>
            <a:r>
              <a:rPr kumimoji="0" lang="pl-PL" sz="1800" i="0" u="none" strike="noStrike" kern="0" cap="none" spc="0" normalizeH="0" baseline="0" noProof="0" dirty="0" smtClean="0">
                <a:ln>
                  <a:noFill/>
                </a:ln>
                <a:solidFill>
                  <a:schemeClr val="tx1"/>
                </a:solidFill>
                <a:effectLst/>
                <a:uLnTx/>
                <a:uFillTx/>
                <a:latin typeface="+mn-lt"/>
                <a:ea typeface="+mn-ea"/>
                <a:cs typeface="+mn-cs"/>
              </a:rPr>
              <a:t>(dłuższą krawędzią) </a:t>
            </a:r>
            <a:r>
              <a:rPr kumimoji="0" lang="pl-PL" sz="1800" b="0" i="0" u="none" strike="noStrike" kern="0" cap="none" spc="0" normalizeH="0" baseline="0" noProof="0" dirty="0" smtClean="0">
                <a:ln>
                  <a:noFill/>
                </a:ln>
                <a:solidFill>
                  <a:schemeClr val="tx1"/>
                </a:solidFill>
                <a:effectLst/>
                <a:uLnTx/>
                <a:uFillTx/>
                <a:latin typeface="+mn-lt"/>
                <a:ea typeface="+mn-ea"/>
                <a:cs typeface="+mn-cs"/>
              </a:rPr>
              <a:t>do gruntów ornych gospodarstwa rolnego zadeklarowanych przez rolnika</a:t>
            </a:r>
          </a:p>
          <a:p>
            <a:pPr marR="0" lvl="0" algn="just" defTabSz="914400" rtl="0" eaLnBrk="0" fontAlgn="base" latinLnBrk="0" hangingPunct="0">
              <a:lnSpc>
                <a:spcPct val="100000"/>
              </a:lnSpc>
              <a:spcBef>
                <a:spcPct val="20000"/>
              </a:spcBef>
              <a:spcAft>
                <a:spcPct val="0"/>
              </a:spcAft>
              <a:buClr>
                <a:srgbClr val="EF2A03"/>
              </a:buClr>
              <a:buSzTx/>
              <a:tabLst/>
              <a:defRPr/>
            </a:pPr>
            <a:endParaRPr kumimoji="0" lang="pl-PL"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
                <a:srgbClr val="EF2A03"/>
              </a:buClr>
              <a:buSzTx/>
              <a:buFont typeface="Wingdings" pitchFamily="2" charset="2"/>
              <a:buChar char="§"/>
              <a:tabLst/>
              <a:defRPr/>
            </a:pPr>
            <a:r>
              <a:rPr kumimoji="0" lang="pl-PL" sz="1800" b="1" i="0" u="none" strike="noStrike" kern="0" cap="none" spc="0" normalizeH="0" baseline="0" noProof="0" dirty="0" smtClean="0">
                <a:ln>
                  <a:noFill/>
                </a:ln>
                <a:solidFill>
                  <a:srgbClr val="C00000"/>
                </a:solidFill>
                <a:effectLst/>
                <a:uLnTx/>
                <a:uFillTx/>
                <a:latin typeface="+mn-lt"/>
                <a:ea typeface="+mn-ea"/>
                <a:cs typeface="+mn-cs"/>
              </a:rPr>
              <a:t>uprawy wiążące azot (</a:t>
            </a:r>
            <a:r>
              <a:rPr kumimoji="0" lang="pl-PL" sz="1800" b="1" i="0" u="none" strike="noStrike" kern="0" cap="none" spc="0" normalizeH="0" baseline="0" noProof="0" dirty="0" err="1" smtClean="0">
                <a:ln>
                  <a:noFill/>
                </a:ln>
                <a:solidFill>
                  <a:srgbClr val="C00000"/>
                </a:solidFill>
                <a:effectLst/>
                <a:uLnTx/>
                <a:uFillTx/>
                <a:latin typeface="+mn-lt"/>
                <a:ea typeface="+mn-ea"/>
                <a:cs typeface="+mn-cs"/>
              </a:rPr>
              <a:t>bobowate</a:t>
            </a:r>
            <a:r>
              <a:rPr kumimoji="0" lang="pl-PL" sz="1800" b="1" i="0" u="none" strike="noStrike" kern="0" cap="none" spc="0" normalizeH="0" baseline="0" noProof="0" dirty="0" smtClean="0">
                <a:ln>
                  <a:noFill/>
                </a:ln>
                <a:solidFill>
                  <a:srgbClr val="C00000"/>
                </a:solidFill>
                <a:effectLst/>
                <a:uLnTx/>
                <a:uFillTx/>
                <a:latin typeface="+mn-lt"/>
                <a:ea typeface="+mn-ea"/>
                <a:cs typeface="+mn-cs"/>
              </a:rPr>
              <a:t>) oraz ugory mogą być zaliczone jako uprawa w ramach dywersyfikacji upraw oraz jako obszar proekologiczny  </a:t>
            </a:r>
          </a:p>
          <a:p>
            <a:pPr marL="342900" marR="0" lvl="0" indent="-342900" algn="just" defTabSz="914400" rtl="0" eaLnBrk="0" fontAlgn="base" latinLnBrk="0" hangingPunct="0">
              <a:lnSpc>
                <a:spcPct val="100000"/>
              </a:lnSpc>
              <a:spcBef>
                <a:spcPct val="20000"/>
              </a:spcBef>
              <a:spcAft>
                <a:spcPct val="0"/>
              </a:spcAft>
              <a:buClr>
                <a:srgbClr val="EF2A03"/>
              </a:buClr>
              <a:buSzTx/>
              <a:buFont typeface="Wingdings" pitchFamily="2" charset="2"/>
              <a:buChar char="§"/>
              <a:tabLst/>
              <a:defRPr/>
            </a:pPr>
            <a:r>
              <a:rPr lang="pl-PL" sz="1800" b="1" kern="0" dirty="0" smtClean="0">
                <a:latin typeface="+mn-lt"/>
              </a:rPr>
              <a:t>wszystkie elementy krajobrazu  deklarowane jako obszary proekologiczne muszą być w posiadaniu rolnika. </a:t>
            </a:r>
            <a:endParaRPr kumimoji="0" lang="pl-PL" sz="1800" b="1" i="0" u="none" strike="noStrike" kern="0" cap="none" spc="0" normalizeH="0" baseline="0" noProof="0" dirty="0" smtClean="0">
              <a:ln>
                <a:noFill/>
              </a:ln>
              <a:effectLst/>
              <a:uLnTx/>
              <a:uFillTx/>
              <a:latin typeface="+mn-lt"/>
            </a:endParaRPr>
          </a:p>
          <a:p>
            <a:pPr marR="0" lvl="0" algn="just" defTabSz="914400" rtl="0" eaLnBrk="0" fontAlgn="base" latinLnBrk="0" hangingPunct="0">
              <a:lnSpc>
                <a:spcPct val="100000"/>
              </a:lnSpc>
              <a:spcBef>
                <a:spcPct val="20000"/>
              </a:spcBef>
              <a:spcAft>
                <a:spcPct val="0"/>
              </a:spcAft>
              <a:buClr>
                <a:srgbClr val="EF2A03"/>
              </a:buClr>
              <a:buSzTx/>
              <a:tabLst/>
              <a:defRPr/>
            </a:pPr>
            <a:endParaRPr kumimoji="0" lang="pl-PL" sz="1800" b="0" i="0" u="none" strike="noStrike" kern="0" cap="none" spc="0" normalizeH="0" baseline="0" noProof="0" dirty="0" smtClean="0">
              <a:ln>
                <a:noFill/>
              </a:ln>
              <a:solidFill>
                <a:schemeClr val="tx1"/>
              </a:solidFill>
              <a:effectLst/>
              <a:uLnTx/>
              <a:uFillTx/>
              <a:latin typeface="+mn-lt"/>
              <a:ea typeface="+mn-ea"/>
              <a:cs typeface="+mn-cs"/>
            </a:endParaRPr>
          </a:p>
          <a:p>
            <a:pPr marR="0" lvl="0" algn="just" defTabSz="914400" rtl="0" eaLnBrk="0" fontAlgn="base" latinLnBrk="0" hangingPunct="0">
              <a:lnSpc>
                <a:spcPct val="100000"/>
              </a:lnSpc>
              <a:spcBef>
                <a:spcPct val="20000"/>
              </a:spcBef>
              <a:spcAft>
                <a:spcPct val="0"/>
              </a:spcAft>
              <a:buClr>
                <a:srgbClr val="EF2A03"/>
              </a:buClr>
              <a:buSzTx/>
              <a:tabLst/>
              <a:defRPr/>
            </a:pPr>
            <a:endParaRPr lang="pl-PL" sz="1800" kern="0" dirty="0">
              <a:latin typeface="+mn-lt"/>
            </a:endParaRPr>
          </a:p>
          <a:p>
            <a:pPr marR="0" lvl="0" algn="just" defTabSz="914400" rtl="0" eaLnBrk="0" fontAlgn="base" latinLnBrk="0" hangingPunct="0">
              <a:lnSpc>
                <a:spcPct val="100000"/>
              </a:lnSpc>
              <a:spcBef>
                <a:spcPct val="20000"/>
              </a:spcBef>
              <a:spcAft>
                <a:spcPct val="0"/>
              </a:spcAft>
              <a:buClr>
                <a:srgbClr val="EF2A03"/>
              </a:buClr>
              <a:buSzTx/>
              <a:tabLst/>
              <a:defRPr/>
            </a:pPr>
            <a:endParaRPr kumimoji="0" lang="pl-PL"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50833"/>
          </a:xfrm>
        </p:spPr>
        <p:txBody>
          <a:bodyPr/>
          <a:lstStyle/>
          <a:p>
            <a:r>
              <a:rPr lang="pl-PL" dirty="0" smtClean="0">
                <a:solidFill>
                  <a:srgbClr val="C00000"/>
                </a:solidFill>
              </a:rPr>
              <a:t>Obszary proekologiczne</a:t>
            </a:r>
            <a:r>
              <a:rPr lang="pl-PL" dirty="0" smtClean="0">
                <a:solidFill>
                  <a:srgbClr val="002060"/>
                </a:solidFill>
              </a:rPr>
              <a:t>  </a:t>
            </a:r>
            <a:r>
              <a:rPr lang="pl-PL" dirty="0" smtClean="0">
                <a:solidFill>
                  <a:srgbClr val="C00000"/>
                </a:solidFill>
              </a:rPr>
              <a:t>(EFA)</a:t>
            </a:r>
            <a:endParaRPr lang="pl-PL" dirty="0">
              <a:solidFill>
                <a:srgbClr val="C00000"/>
              </a:solidFill>
            </a:endParaRPr>
          </a:p>
        </p:txBody>
      </p:sp>
      <p:sp>
        <p:nvSpPr>
          <p:cNvPr id="3" name="Symbol zastępczy zawartości 2"/>
          <p:cNvSpPr>
            <a:spLocks noGrp="1"/>
          </p:cNvSpPr>
          <p:nvPr>
            <p:ph idx="1"/>
          </p:nvPr>
        </p:nvSpPr>
        <p:spPr>
          <a:xfrm>
            <a:off x="214282" y="1412776"/>
            <a:ext cx="8822214" cy="5088058"/>
          </a:xfrm>
        </p:spPr>
        <p:txBody>
          <a:bodyPr/>
          <a:lstStyle/>
          <a:p>
            <a:pPr marL="361950" lvl="1" indent="-361950" algn="just">
              <a:buFont typeface="Wingdings" pitchFamily="2" charset="2"/>
              <a:buChar char="q"/>
            </a:pPr>
            <a:r>
              <a:rPr lang="pl-PL" sz="2400" b="1" dirty="0" smtClean="0"/>
              <a:t>grunty ugorowane </a:t>
            </a:r>
            <a:r>
              <a:rPr lang="pl-PL" sz="2400" dirty="0" smtClean="0"/>
              <a:t>– na których nie jest prowadzona  produkcja rolna (muszą od 5 lat pozostawać gruntami ornymi); w okresie od 1 stycznia do 31 lipca grunt powinien być ugorowany (po upływie tego terminu będzie możliwe rozpoczęcie produkcji rolnej) </a:t>
            </a:r>
          </a:p>
          <a:p>
            <a:pPr marL="0" lvl="1" indent="0" algn="just">
              <a:buNone/>
            </a:pPr>
            <a:endParaRPr lang="pl-PL" sz="2400" dirty="0" smtClean="0"/>
          </a:p>
          <a:p>
            <a:pPr marL="361950" lvl="1" indent="-361950" algn="just">
              <a:buFont typeface="Wingdings" pitchFamily="2" charset="2"/>
              <a:buChar char="q"/>
            </a:pPr>
            <a:r>
              <a:rPr lang="pl-PL" sz="2400" b="1" dirty="0" smtClean="0"/>
              <a:t>elementy krajobrazu chronione w ramach norm DKR</a:t>
            </a:r>
            <a:r>
              <a:rPr lang="pl-PL" sz="2400" dirty="0" smtClean="0"/>
              <a:t>:</a:t>
            </a:r>
          </a:p>
          <a:p>
            <a:pPr marL="762000" lvl="2" indent="-361950" algn="just">
              <a:buFont typeface="Wingdings" pitchFamily="2" charset="2"/>
              <a:buChar char="§"/>
            </a:pPr>
            <a:r>
              <a:rPr lang="pl-PL" sz="2400" dirty="0" smtClean="0"/>
              <a:t>drzewa będące pomnikami przyrody </a:t>
            </a:r>
          </a:p>
          <a:p>
            <a:pPr marL="762000" lvl="2" indent="-361950" algn="just">
              <a:buFont typeface="Wingdings" pitchFamily="2" charset="2"/>
              <a:buChar char="§"/>
            </a:pPr>
            <a:r>
              <a:rPr lang="pl-PL" sz="2400" dirty="0" smtClean="0"/>
              <a:t>oczka wodne o łącznej powierzchni nie większej niż 100 m</a:t>
            </a:r>
            <a:r>
              <a:rPr lang="pl-PL" sz="2400" baseline="30000" dirty="0" smtClean="0"/>
              <a:t>2</a:t>
            </a:r>
            <a:r>
              <a:rPr lang="pl-PL" sz="2400" dirty="0" smtClean="0"/>
              <a:t> </a:t>
            </a:r>
          </a:p>
          <a:p>
            <a:pPr marL="762000" lvl="2" indent="-361950" algn="just">
              <a:buFont typeface="Wingdings" pitchFamily="2" charset="2"/>
              <a:buChar char="§"/>
            </a:pPr>
            <a:r>
              <a:rPr lang="pl-PL" sz="2400" dirty="0" smtClean="0"/>
              <a:t> rowy, których szerokość nie przekracza 2 m </a:t>
            </a:r>
          </a:p>
          <a:p>
            <a:pPr marL="762000" lvl="2" indent="-361950" algn="just">
              <a:buFont typeface="Wingdings" pitchFamily="2" charset="2"/>
              <a:buChar char="§"/>
            </a:pPr>
            <a:endParaRPr lang="pl-PL" sz="1800" i="1" dirty="0">
              <a:solidFill>
                <a:srgbClr val="002060"/>
              </a:solidFill>
            </a:endParaRPr>
          </a:p>
          <a:p>
            <a:pPr marL="361950" lvl="1" indent="-361950" algn="just">
              <a:buFont typeface="Wingdings" pitchFamily="2" charset="2"/>
              <a:buChar char="§"/>
            </a:pPr>
            <a:endParaRPr lang="pl-PL" sz="1800" i="1" dirty="0" smtClean="0">
              <a:solidFill>
                <a:srgbClr val="002060"/>
              </a:solidFill>
            </a:endParaRPr>
          </a:p>
          <a:p>
            <a:pPr lvl="3">
              <a:buFont typeface="Wingdings" pitchFamily="2" charset="2"/>
              <a:buChar char="§"/>
            </a:pPr>
            <a:endParaRPr lang="pl-PL" sz="1800" dirty="0" smtClean="0"/>
          </a:p>
          <a:p>
            <a:pPr lvl="1">
              <a:buFont typeface="Wingdings" pitchFamily="2" charset="2"/>
              <a:buChar char="§"/>
            </a:pPr>
            <a:endParaRPr lang="pl-PL" sz="1800" dirty="0" smtClean="0"/>
          </a:p>
          <a:p>
            <a:pPr>
              <a:buNone/>
            </a:pPr>
            <a:endParaRPr lang="pl-PL" sz="1800" dirty="0" smtClean="0"/>
          </a:p>
          <a:p>
            <a:pPr>
              <a:buNone/>
            </a:pPr>
            <a:endParaRPr lang="pl-PL" sz="1800" dirty="0" smtClean="0"/>
          </a:p>
          <a:p>
            <a:pPr>
              <a:buNone/>
            </a:pPr>
            <a:endParaRPr lang="pl-PL" sz="1800" dirty="0" smtClean="0"/>
          </a:p>
          <a:p>
            <a:pPr>
              <a:buFont typeface="Wingdings" pitchFamily="2" charset="2"/>
              <a:buChar char="q"/>
            </a:pPr>
            <a:endParaRPr lang="pl-PL" sz="1800" dirty="0" smtClean="0"/>
          </a:p>
          <a:p>
            <a:pPr>
              <a:buFont typeface="Wingdings" pitchFamily="2" charset="2"/>
              <a:buChar char="q"/>
            </a:pPr>
            <a:endParaRPr lang="pl-PL"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20713"/>
            <a:ext cx="9143999" cy="665147"/>
          </a:xfrm>
        </p:spPr>
        <p:txBody>
          <a:bodyPr/>
          <a:lstStyle/>
          <a:p>
            <a:r>
              <a:rPr lang="pl-PL" sz="3200" b="1" dirty="0" smtClean="0">
                <a:solidFill>
                  <a:schemeClr val="accent1">
                    <a:lumMod val="50000"/>
                  </a:schemeClr>
                </a:solidFill>
                <a:latin typeface="+mn-lt"/>
                <a:cs typeface="Times New Roman" pitchFamily="18" charset="0"/>
              </a:rPr>
              <a:t/>
            </a:r>
            <a:br>
              <a:rPr lang="pl-PL" sz="3200" b="1" dirty="0" smtClean="0">
                <a:solidFill>
                  <a:schemeClr val="accent1">
                    <a:lumMod val="50000"/>
                  </a:schemeClr>
                </a:solidFill>
                <a:latin typeface="+mn-lt"/>
                <a:cs typeface="Times New Roman" pitchFamily="18" charset="0"/>
              </a:rPr>
            </a:br>
            <a:r>
              <a:rPr lang="pl-PL" sz="3200" dirty="0" smtClean="0">
                <a:solidFill>
                  <a:srgbClr val="C00000"/>
                </a:solidFill>
                <a:latin typeface="+mn-lt"/>
              </a:rPr>
              <a:t> Płatność za zazielenienie (1) </a:t>
            </a:r>
            <a:endParaRPr lang="pl-PL" sz="3200" b="1" dirty="0" smtClean="0">
              <a:solidFill>
                <a:srgbClr val="C00000"/>
              </a:solidFill>
              <a:latin typeface="+mn-lt"/>
              <a:cs typeface="Times New Roman" pitchFamily="18" charset="0"/>
            </a:endParaRPr>
          </a:p>
        </p:txBody>
      </p:sp>
      <p:sp>
        <p:nvSpPr>
          <p:cNvPr id="3" name="Symbol zastępczy zawartości 2"/>
          <p:cNvSpPr>
            <a:spLocks noGrp="1"/>
          </p:cNvSpPr>
          <p:nvPr>
            <p:ph idx="1"/>
          </p:nvPr>
        </p:nvSpPr>
        <p:spPr>
          <a:xfrm>
            <a:off x="285720" y="1628800"/>
            <a:ext cx="8643998" cy="4680520"/>
          </a:xfrm>
        </p:spPr>
        <p:txBody>
          <a:bodyPr/>
          <a:lstStyle/>
          <a:p>
            <a:pPr marL="542925" indent="-542925" algn="just">
              <a:buClr>
                <a:srgbClr val="EF2A03"/>
              </a:buClr>
              <a:buFont typeface="Wingdings" pitchFamily="2" charset="2"/>
              <a:buChar char="q"/>
            </a:pPr>
            <a:r>
              <a:rPr lang="pl-PL" sz="2400" dirty="0" smtClean="0"/>
              <a:t>Płatność za praktyki rolnicze korzystne dla  klimatu </a:t>
            </a:r>
            <a:br>
              <a:rPr lang="pl-PL" sz="2400" dirty="0" smtClean="0"/>
            </a:br>
            <a:r>
              <a:rPr lang="pl-PL" sz="2400" dirty="0" smtClean="0"/>
              <a:t>i środowiska – płatność obowiązkowa</a:t>
            </a:r>
          </a:p>
          <a:p>
            <a:pPr marL="542925" indent="-542925" algn="just">
              <a:buClr>
                <a:srgbClr val="EF2A03"/>
              </a:buClr>
              <a:buFont typeface="Wingdings" pitchFamily="2" charset="2"/>
              <a:buChar char="q"/>
            </a:pPr>
            <a:endParaRPr lang="pl-PL" sz="2400" dirty="0" smtClean="0"/>
          </a:p>
          <a:p>
            <a:pPr marL="542925" indent="-542925" algn="just">
              <a:buClr>
                <a:srgbClr val="EF2A03"/>
              </a:buClr>
              <a:buFont typeface="Wingdings" pitchFamily="2" charset="2"/>
              <a:buChar char="q"/>
            </a:pPr>
            <a:r>
              <a:rPr lang="pl-PL" sz="2400" dirty="0" smtClean="0"/>
              <a:t>30% koperty płatności bezpośrednich – ok. 1 mld EUR rocznie</a:t>
            </a:r>
            <a:endParaRPr lang="pl-PL" sz="2400" dirty="0" smtClean="0">
              <a:solidFill>
                <a:srgbClr val="0070C0"/>
              </a:solidFill>
            </a:endParaRPr>
          </a:p>
          <a:p>
            <a:pPr marL="542925" indent="-542925" algn="just">
              <a:buClr>
                <a:srgbClr val="EF2A03"/>
              </a:buClr>
              <a:buFont typeface="Wingdings" pitchFamily="2" charset="2"/>
              <a:buChar char="q"/>
            </a:pPr>
            <a:endParaRPr lang="pl-PL" sz="2400" dirty="0" smtClean="0"/>
          </a:p>
          <a:p>
            <a:pPr marL="542925" indent="-542925" algn="just">
              <a:buClr>
                <a:srgbClr val="EF2A03"/>
              </a:buClr>
              <a:buFont typeface="Wingdings" pitchFamily="2" charset="2"/>
              <a:buChar char="q"/>
            </a:pPr>
            <a:r>
              <a:rPr lang="pl-PL" sz="2400" dirty="0" smtClean="0"/>
              <a:t>Szacowana stawka płatności ok. 74 euro/ha</a:t>
            </a:r>
            <a:r>
              <a:rPr lang="pl-PL" sz="2400" dirty="0" smtClean="0">
                <a:solidFill>
                  <a:srgbClr val="0070C0"/>
                </a:solidFill>
              </a:rPr>
              <a:t> </a:t>
            </a:r>
          </a:p>
          <a:p>
            <a:pPr marL="542925" indent="-542925" algn="just">
              <a:buClr>
                <a:srgbClr val="EF2A03"/>
              </a:buClr>
              <a:buFont typeface="Wingdings" pitchFamily="2" charset="2"/>
              <a:buChar char="q"/>
            </a:pPr>
            <a:endParaRPr lang="pl-PL" sz="2400" dirty="0" smtClean="0"/>
          </a:p>
          <a:p>
            <a:pPr marL="542925" indent="-542925" algn="just">
              <a:buClr>
                <a:srgbClr val="EF2A03"/>
              </a:buClr>
              <a:buFont typeface="Wingdings" pitchFamily="2" charset="2"/>
              <a:buChar char="q"/>
            </a:pPr>
            <a:r>
              <a:rPr lang="pl-PL" sz="2400" dirty="0" smtClean="0"/>
              <a:t>Gospodarstwa uczestniczące w systemie dla małych gospodarstw będą zwolnione z obowiązku realizacji praktyk zazielenienia</a:t>
            </a:r>
          </a:p>
          <a:p>
            <a:pPr algn="just">
              <a:buClr>
                <a:srgbClr val="EF2A03"/>
              </a:buClr>
              <a:buNone/>
            </a:pPr>
            <a:endParaRPr lang="pl-PL" sz="2400" dirty="0" smtClean="0"/>
          </a:p>
          <a:p>
            <a:pPr algn="just">
              <a:buClr>
                <a:srgbClr val="EF2A03"/>
              </a:buClr>
              <a:buFont typeface="Wingdings" pitchFamily="2" charset="2"/>
              <a:buChar char="q"/>
            </a:pPr>
            <a:endParaRPr lang="pl-PL" sz="2400" dirty="0" smtClean="0"/>
          </a:p>
          <a:p>
            <a:pPr marL="360000" lvl="2" indent="-363538" algn="just" eaLnBrk="1" fontAlgn="ctr" hangingPunct="1">
              <a:buNone/>
            </a:pPr>
            <a:endParaRPr lang="pl-PL" sz="2400" dirty="0" smtClean="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50833"/>
          </a:xfrm>
        </p:spPr>
        <p:txBody>
          <a:bodyPr/>
          <a:lstStyle/>
          <a:p>
            <a:r>
              <a:rPr lang="pl-PL" dirty="0" smtClean="0">
                <a:solidFill>
                  <a:srgbClr val="C00000"/>
                </a:solidFill>
              </a:rPr>
              <a:t>Obszary proekologiczne</a:t>
            </a:r>
            <a:r>
              <a:rPr lang="pl-PL" dirty="0" smtClean="0">
                <a:solidFill>
                  <a:srgbClr val="002060"/>
                </a:solidFill>
              </a:rPr>
              <a:t>  </a:t>
            </a:r>
            <a:r>
              <a:rPr lang="pl-PL" dirty="0" smtClean="0">
                <a:solidFill>
                  <a:srgbClr val="C00000"/>
                </a:solidFill>
              </a:rPr>
              <a:t>(EFA)</a:t>
            </a:r>
            <a:endParaRPr lang="pl-PL" dirty="0">
              <a:solidFill>
                <a:srgbClr val="C00000"/>
              </a:solidFill>
            </a:endParaRPr>
          </a:p>
        </p:txBody>
      </p:sp>
      <p:sp>
        <p:nvSpPr>
          <p:cNvPr id="3" name="Symbol zastępczy zawartości 2"/>
          <p:cNvSpPr>
            <a:spLocks noGrp="1"/>
          </p:cNvSpPr>
          <p:nvPr>
            <p:ph idx="1"/>
          </p:nvPr>
        </p:nvSpPr>
        <p:spPr>
          <a:xfrm>
            <a:off x="214282" y="1556792"/>
            <a:ext cx="8822214" cy="4824536"/>
          </a:xfrm>
        </p:spPr>
        <p:txBody>
          <a:bodyPr/>
          <a:lstStyle/>
          <a:p>
            <a:pPr marL="361950" lvl="1" indent="-361950" algn="just">
              <a:buFont typeface="Wingdings" pitchFamily="2" charset="2"/>
              <a:buChar char="q"/>
            </a:pPr>
            <a:r>
              <a:rPr lang="pl-PL" sz="2000" b="1" dirty="0" smtClean="0"/>
              <a:t>elementy krajobrazu</a:t>
            </a:r>
          </a:p>
          <a:p>
            <a:pPr marL="725488" lvl="3" indent="-363538" algn="just">
              <a:buFont typeface="Wingdings" pitchFamily="2" charset="2"/>
              <a:buChar char="§"/>
            </a:pPr>
            <a:r>
              <a:rPr lang="pl-PL" sz="1800" i="1" dirty="0" smtClean="0"/>
              <a:t>żywopłoty i pasy zadrzewione </a:t>
            </a:r>
            <a:r>
              <a:rPr lang="pl-PL" sz="1800" dirty="0" smtClean="0"/>
              <a:t>– o max.  szerokości do 10 m</a:t>
            </a:r>
          </a:p>
          <a:p>
            <a:pPr marL="725488" lvl="3" indent="-363538" algn="just">
              <a:buFont typeface="Wingdings" pitchFamily="2" charset="2"/>
              <a:buChar char="§"/>
            </a:pPr>
            <a:r>
              <a:rPr lang="pl-PL" sz="1800" i="1" dirty="0" smtClean="0"/>
              <a:t>drzewa wolnostojące </a:t>
            </a:r>
            <a:r>
              <a:rPr lang="pl-PL" sz="1800" dirty="0" smtClean="0"/>
              <a:t>- o średnicy korony minimum 4 metry</a:t>
            </a:r>
          </a:p>
          <a:p>
            <a:pPr marL="725488" lvl="3" indent="-363538" algn="just">
              <a:buFont typeface="Wingdings" pitchFamily="2" charset="2"/>
              <a:buChar char="§"/>
            </a:pPr>
            <a:r>
              <a:rPr lang="pl-PL" sz="1800" i="1" dirty="0" smtClean="0"/>
              <a:t>zadrzewienia liniowe </a:t>
            </a:r>
            <a:r>
              <a:rPr lang="pl-PL" sz="1800" dirty="0" smtClean="0"/>
              <a:t>– obejmujące drzewa o średnicy korony minimum 4 metry; odległość między koronami drzew nie powinna przekraczać 5 m</a:t>
            </a:r>
          </a:p>
          <a:p>
            <a:pPr marL="725488" lvl="3" indent="-363538" algn="just">
              <a:buFont typeface="Wingdings" pitchFamily="2" charset="2"/>
              <a:buChar char="§"/>
            </a:pPr>
            <a:r>
              <a:rPr lang="pl-PL" sz="1800" i="1" dirty="0" smtClean="0"/>
              <a:t>zadrzewienia  grupowe </a:t>
            </a:r>
            <a:r>
              <a:rPr lang="pl-PL" sz="1800" dirty="0" smtClean="0"/>
              <a:t>– o maksymalnej powierzchni do 0,3 ha, których korony drzew zachodzą na siebie</a:t>
            </a:r>
          </a:p>
          <a:p>
            <a:pPr marL="725488" lvl="3" indent="-363538" algn="just">
              <a:buFont typeface="Wingdings" pitchFamily="2" charset="2"/>
              <a:buChar char="§"/>
            </a:pPr>
            <a:r>
              <a:rPr lang="pl-PL" sz="1800" i="1" dirty="0" smtClean="0"/>
              <a:t>oczka wodne </a:t>
            </a:r>
            <a:r>
              <a:rPr lang="pl-PL" sz="1800" dirty="0" smtClean="0"/>
              <a:t>– o maksymalnej powierzchni 0,1 ha,  z wyłączeniem zbiorników z betonu lub tworzywa sztucznego wraz z możliwością wliczenia do powierzchni oczka strefy z roślinnością nadbrzeżną wzdłuż wody o szerokości do 10 m</a:t>
            </a:r>
          </a:p>
          <a:p>
            <a:pPr marL="725488" lvl="3" indent="-363538" algn="just">
              <a:buFont typeface="Wingdings" pitchFamily="2" charset="2"/>
              <a:buChar char="§"/>
            </a:pPr>
            <a:r>
              <a:rPr lang="pl-PL" sz="1800" i="1" dirty="0" smtClean="0"/>
              <a:t>rowy</a:t>
            </a:r>
            <a:r>
              <a:rPr lang="pl-PL" sz="1800" i="1" dirty="0"/>
              <a:t>, w tym </a:t>
            </a:r>
            <a:r>
              <a:rPr lang="pl-PL" sz="1800" i="1" dirty="0" smtClean="0"/>
              <a:t>otwarte </a:t>
            </a:r>
            <a:r>
              <a:rPr lang="pl-PL" sz="1800" i="1" dirty="0"/>
              <a:t>cieki wodne, służące do nawadniania i odwadniania, </a:t>
            </a:r>
            <a:r>
              <a:rPr lang="pl-PL" sz="1800" dirty="0" smtClean="0"/>
              <a:t>  - o maksymalnej szerokości 6 m,  z wyłączeniem kanałów wykonanych z betonu</a:t>
            </a:r>
          </a:p>
          <a:p>
            <a:pPr marL="725488" lvl="3" indent="-363538" algn="just">
              <a:buFont typeface="Wingdings" pitchFamily="2" charset="2"/>
              <a:buChar char="§"/>
            </a:pPr>
            <a:r>
              <a:rPr lang="pl-PL" sz="1800" i="1" dirty="0" smtClean="0"/>
              <a:t>miedze śródpolne </a:t>
            </a:r>
            <a:r>
              <a:rPr lang="pl-PL" sz="1800" dirty="0" smtClean="0"/>
              <a:t>o szerokości od 1 m do 20 m, na których nie jest prowadzona produkcja rolna </a:t>
            </a:r>
          </a:p>
          <a:p>
            <a:pPr lvl="3">
              <a:buFont typeface="Wingdings" pitchFamily="2" charset="2"/>
              <a:buChar char="§"/>
            </a:pPr>
            <a:endParaRPr lang="pl-PL" sz="1800" dirty="0" smtClean="0"/>
          </a:p>
          <a:p>
            <a:pPr lvl="1">
              <a:buFont typeface="Wingdings" pitchFamily="2" charset="2"/>
              <a:buChar char="§"/>
            </a:pPr>
            <a:endParaRPr lang="pl-PL" sz="1800" dirty="0" smtClean="0"/>
          </a:p>
          <a:p>
            <a:pPr>
              <a:buNone/>
            </a:pPr>
            <a:endParaRPr lang="pl-PL" sz="1800" dirty="0" smtClean="0"/>
          </a:p>
          <a:p>
            <a:pPr>
              <a:buNone/>
            </a:pPr>
            <a:endParaRPr lang="pl-PL" sz="1800" dirty="0" smtClean="0"/>
          </a:p>
          <a:p>
            <a:pPr>
              <a:buNone/>
            </a:pPr>
            <a:endParaRPr lang="pl-PL" sz="1800" dirty="0" smtClean="0"/>
          </a:p>
          <a:p>
            <a:pPr>
              <a:buFont typeface="Wingdings" pitchFamily="2" charset="2"/>
              <a:buChar char="q"/>
            </a:pPr>
            <a:endParaRPr lang="pl-PL" sz="1800" dirty="0" smtClean="0"/>
          </a:p>
          <a:p>
            <a:pPr>
              <a:buFont typeface="Wingdings" pitchFamily="2" charset="2"/>
              <a:buChar char="q"/>
            </a:pPr>
            <a:endParaRPr lang="pl-PL" sz="1800" dirty="0"/>
          </a:p>
        </p:txBody>
      </p:sp>
    </p:spTree>
    <p:extLst>
      <p:ext uri="{BB962C8B-B14F-4D97-AF65-F5344CB8AC3E}">
        <p14:creationId xmlns="" xmlns:p14="http://schemas.microsoft.com/office/powerpoint/2010/main" val="2643693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42975" y="620713"/>
            <a:ext cx="8001025" cy="593709"/>
          </a:xfrm>
        </p:spPr>
        <p:txBody>
          <a:bodyPr/>
          <a:lstStyle/>
          <a:p>
            <a:r>
              <a:rPr lang="pl-PL" sz="3200" dirty="0" smtClean="0">
                <a:solidFill>
                  <a:srgbClr val="C00000"/>
                </a:solidFill>
              </a:rPr>
              <a:t>Obszary proekologiczne</a:t>
            </a:r>
            <a:r>
              <a:rPr lang="pl-PL" sz="3200" dirty="0" smtClean="0">
                <a:solidFill>
                  <a:srgbClr val="002060"/>
                </a:solidFill>
              </a:rPr>
              <a:t> </a:t>
            </a:r>
            <a:r>
              <a:rPr lang="pl-PL" sz="3200" dirty="0" smtClean="0">
                <a:solidFill>
                  <a:srgbClr val="C00000"/>
                </a:solidFill>
              </a:rPr>
              <a:t> (EFA)</a:t>
            </a:r>
            <a:endParaRPr lang="pl-PL" sz="3200" dirty="0"/>
          </a:p>
        </p:txBody>
      </p:sp>
      <p:sp>
        <p:nvSpPr>
          <p:cNvPr id="3" name="Symbol zastępczy zawartości 2"/>
          <p:cNvSpPr>
            <a:spLocks noGrp="1"/>
          </p:cNvSpPr>
          <p:nvPr>
            <p:ph idx="1"/>
          </p:nvPr>
        </p:nvSpPr>
        <p:spPr>
          <a:xfrm>
            <a:off x="214282" y="1124744"/>
            <a:ext cx="8715436" cy="5544616"/>
          </a:xfrm>
        </p:spPr>
        <p:txBody>
          <a:bodyPr/>
          <a:lstStyle/>
          <a:p>
            <a:pPr algn="just">
              <a:buFont typeface="Wingdings" pitchFamily="2" charset="2"/>
              <a:buChar char="q"/>
            </a:pPr>
            <a:r>
              <a:rPr lang="pl-PL" sz="2000" b="1" u="sng" dirty="0" smtClean="0"/>
              <a:t>strefy buforowe</a:t>
            </a:r>
            <a:r>
              <a:rPr lang="pl-PL" sz="2000" u="sng" dirty="0" smtClean="0"/>
              <a:t>, </a:t>
            </a:r>
            <a:r>
              <a:rPr lang="pl-PL" sz="2000" dirty="0" smtClean="0"/>
              <a:t>w tym:</a:t>
            </a:r>
          </a:p>
          <a:p>
            <a:pPr lvl="1" algn="just">
              <a:buFont typeface="Wingdings" pitchFamily="2" charset="2"/>
              <a:buChar char="§"/>
            </a:pPr>
            <a:r>
              <a:rPr lang="pl-PL" sz="2000" dirty="0" smtClean="0"/>
              <a:t>strefy buforowe na TUZ, pod warunkiem, że różnią się one  od przylegającej kwalifikującej się powierzchni użytków rolnych – o szerokości ustanowionej w ramach norm dobrej kultury rolnej (5 m, 10 m, 20 m) </a:t>
            </a:r>
          </a:p>
          <a:p>
            <a:pPr lvl="1" algn="just">
              <a:buFont typeface="Wingdings" pitchFamily="2" charset="2"/>
              <a:buChar char="§"/>
            </a:pPr>
            <a:r>
              <a:rPr lang="pl-PL" sz="2000" dirty="0" smtClean="0"/>
              <a:t> inne strefy buforowe o szerokości nie mniejszej niż 1 m, usytuowane na lub przylegające do gruntu ornego; w taki sposób, że ich dłuższe krawędzie są równoległe do krawędzi cieku wodnego </a:t>
            </a:r>
          </a:p>
          <a:p>
            <a:pPr algn="just">
              <a:buFont typeface="Wingdings" pitchFamily="2" charset="2"/>
              <a:buChar char="v"/>
            </a:pPr>
            <a:r>
              <a:rPr lang="pl-PL" sz="2000" dirty="0" smtClean="0"/>
              <a:t>strefy buforowe mogą obejmować również pasy z nadbrzeżną roślinnością występujące wzdłuż cieku wodnego o szer. do 10 m</a:t>
            </a:r>
          </a:p>
          <a:p>
            <a:pPr algn="just">
              <a:buFont typeface="Wingdings" pitchFamily="2" charset="2"/>
              <a:buChar char="v"/>
            </a:pPr>
            <a:r>
              <a:rPr lang="pl-PL" sz="2000" dirty="0" smtClean="0"/>
              <a:t> na strefach buforowych nie może być prowadzona produkcja rolna, niemniej jednak wypas i koszenie na strefach buforowych jest możliwe, pod warunkiem, że strefę będzie można odróżnić od przyległych użytków rolnych   </a:t>
            </a:r>
            <a:endParaRPr lang="pl-PL" sz="2000" u="sng" dirty="0" smtClean="0"/>
          </a:p>
          <a:p>
            <a:pPr marL="0" indent="0">
              <a:buNone/>
            </a:pPr>
            <a:endParaRPr lang="pl-PL" sz="2000" u="sng"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42975" y="404665"/>
            <a:ext cx="8001025" cy="648071"/>
          </a:xfrm>
        </p:spPr>
        <p:txBody>
          <a:bodyPr/>
          <a:lstStyle/>
          <a:p>
            <a:r>
              <a:rPr lang="pl-PL" sz="3200" dirty="0" smtClean="0">
                <a:solidFill>
                  <a:srgbClr val="C00000"/>
                </a:solidFill>
              </a:rPr>
              <a:t/>
            </a:r>
            <a:br>
              <a:rPr lang="pl-PL" sz="3200" dirty="0" smtClean="0">
                <a:solidFill>
                  <a:srgbClr val="C00000"/>
                </a:solidFill>
              </a:rPr>
            </a:br>
            <a:r>
              <a:rPr lang="pl-PL" sz="3200" dirty="0" smtClean="0">
                <a:solidFill>
                  <a:srgbClr val="C00000"/>
                </a:solidFill>
              </a:rPr>
              <a:t>Obszary proekologiczne</a:t>
            </a:r>
            <a:r>
              <a:rPr lang="pl-PL" sz="3200" dirty="0" smtClean="0">
                <a:solidFill>
                  <a:srgbClr val="002060"/>
                </a:solidFill>
              </a:rPr>
              <a:t> </a:t>
            </a:r>
            <a:r>
              <a:rPr lang="pl-PL" sz="3200" dirty="0" smtClean="0">
                <a:solidFill>
                  <a:srgbClr val="C00000"/>
                </a:solidFill>
              </a:rPr>
              <a:t> (EFA)</a:t>
            </a:r>
            <a:endParaRPr lang="pl-PL" sz="3200" dirty="0"/>
          </a:p>
        </p:txBody>
      </p:sp>
      <p:sp>
        <p:nvSpPr>
          <p:cNvPr id="3" name="Symbol zastępczy zawartości 2"/>
          <p:cNvSpPr>
            <a:spLocks noGrp="1"/>
          </p:cNvSpPr>
          <p:nvPr>
            <p:ph idx="1"/>
          </p:nvPr>
        </p:nvSpPr>
        <p:spPr>
          <a:xfrm>
            <a:off x="428564" y="1285860"/>
            <a:ext cx="8715436" cy="4857784"/>
          </a:xfrm>
        </p:spPr>
        <p:txBody>
          <a:bodyPr/>
          <a:lstStyle/>
          <a:p>
            <a:pPr algn="just">
              <a:buFont typeface="Wingdings" pitchFamily="2" charset="2"/>
              <a:buChar char="q"/>
            </a:pPr>
            <a:r>
              <a:rPr lang="pl-PL" sz="2000" b="1" dirty="0" smtClean="0"/>
              <a:t>zagajniki o krótkiej rotacji, </a:t>
            </a:r>
            <a:r>
              <a:rPr lang="pl-PL" sz="2000" dirty="0" smtClean="0"/>
              <a:t>na których:</a:t>
            </a:r>
          </a:p>
          <a:p>
            <a:pPr lvl="1" algn="just">
              <a:buFont typeface="Wingdings" pitchFamily="2" charset="2"/>
              <a:buChar char="§"/>
            </a:pPr>
            <a:r>
              <a:rPr lang="pl-PL" sz="2000" dirty="0" smtClean="0"/>
              <a:t> zakaz stosowania środków ochrony roślin</a:t>
            </a:r>
          </a:p>
          <a:p>
            <a:pPr lvl="1" algn="just">
              <a:buFont typeface="Wingdings" pitchFamily="2" charset="2"/>
              <a:buChar char="§"/>
            </a:pPr>
            <a:r>
              <a:rPr lang="pl-PL" sz="2000" dirty="0" smtClean="0"/>
              <a:t>możliwość stosowania nawożenia mineralnego:</a:t>
            </a:r>
          </a:p>
          <a:p>
            <a:pPr lvl="2" algn="just">
              <a:buFont typeface="Wingdings" pitchFamily="2" charset="2"/>
              <a:buChar char="ü"/>
            </a:pPr>
            <a:r>
              <a:rPr lang="pl-PL" sz="2000" dirty="0" smtClean="0"/>
              <a:t> </a:t>
            </a:r>
            <a:r>
              <a:rPr lang="pl-PL" sz="1900" u="sng" dirty="0" smtClean="0"/>
              <a:t>w pierwszym roku funkcjonowania plantacji</a:t>
            </a:r>
            <a:r>
              <a:rPr lang="pl-PL" sz="1900" dirty="0" smtClean="0"/>
              <a:t> – dawki nawozów mineralnych nie powinny przekraczać 20 kg/ha N, 20 kg/ha P</a:t>
            </a:r>
            <a:r>
              <a:rPr lang="pl-PL" sz="1900" baseline="-25000" dirty="0" smtClean="0"/>
              <a:t>2</a:t>
            </a:r>
            <a:r>
              <a:rPr lang="pl-PL" sz="1900" dirty="0" smtClean="0"/>
              <a:t>O</a:t>
            </a:r>
            <a:r>
              <a:rPr lang="pl-PL" sz="1900" baseline="-25000" dirty="0" smtClean="0"/>
              <a:t>5</a:t>
            </a:r>
            <a:r>
              <a:rPr lang="pl-PL" sz="1900" dirty="0" smtClean="0"/>
              <a:t> i  40 kg/ha K</a:t>
            </a:r>
            <a:r>
              <a:rPr lang="pl-PL" sz="1900" baseline="-25000" dirty="0" smtClean="0"/>
              <a:t>2</a:t>
            </a:r>
            <a:r>
              <a:rPr lang="pl-PL" sz="1900" dirty="0" smtClean="0"/>
              <a:t>O</a:t>
            </a:r>
          </a:p>
          <a:p>
            <a:pPr lvl="2" algn="just">
              <a:buFont typeface="Wingdings" pitchFamily="2" charset="2"/>
              <a:buChar char="ü"/>
            </a:pPr>
            <a:r>
              <a:rPr lang="pl-PL" sz="1900" dirty="0" smtClean="0"/>
              <a:t> </a:t>
            </a:r>
            <a:r>
              <a:rPr lang="pl-PL" sz="1900" u="sng" dirty="0" smtClean="0"/>
              <a:t>w roku następującym po zbiorze roślin</a:t>
            </a:r>
            <a:r>
              <a:rPr lang="pl-PL" sz="1900" dirty="0" smtClean="0"/>
              <a:t>– dawki nawozów mineralnych nie powinny przekraczać 80kg/ha N, 30 kg/ha P</a:t>
            </a:r>
            <a:r>
              <a:rPr lang="pl-PL" sz="1900" baseline="-25000" dirty="0" smtClean="0"/>
              <a:t>2</a:t>
            </a:r>
            <a:r>
              <a:rPr lang="pl-PL" sz="1900" dirty="0" smtClean="0"/>
              <a:t>O</a:t>
            </a:r>
            <a:r>
              <a:rPr lang="pl-PL" sz="1900" baseline="-25000" dirty="0" smtClean="0"/>
              <a:t>5 </a:t>
            </a:r>
            <a:r>
              <a:rPr lang="pl-PL" sz="1900" dirty="0" smtClean="0"/>
              <a:t> i 80 kg/ha K</a:t>
            </a:r>
            <a:r>
              <a:rPr lang="pl-PL" sz="1900" baseline="-25000" dirty="0" smtClean="0"/>
              <a:t>2</a:t>
            </a:r>
            <a:r>
              <a:rPr lang="pl-PL" sz="1900" dirty="0" smtClean="0"/>
              <a:t>O</a:t>
            </a:r>
            <a:endParaRPr lang="pl-PL" sz="2000" dirty="0" smtClean="0"/>
          </a:p>
          <a:p>
            <a:pPr lvl="1" algn="just">
              <a:buFont typeface="Wingdings" pitchFamily="2" charset="2"/>
              <a:buChar char="§"/>
            </a:pPr>
            <a:r>
              <a:rPr lang="pl-PL" sz="2000" b="1" dirty="0" smtClean="0"/>
              <a:t>gatunkami drzew</a:t>
            </a:r>
            <a:r>
              <a:rPr lang="pl-PL" sz="2000" dirty="0" smtClean="0"/>
              <a:t>, których uprawa w formie zagajnika o krótkiej rotacji będzie uznawana  za obszar proekologiczny są:</a:t>
            </a:r>
          </a:p>
          <a:p>
            <a:pPr lvl="2" algn="just">
              <a:buFont typeface="Wingdings" pitchFamily="2" charset="2"/>
              <a:buChar char="ü"/>
            </a:pPr>
            <a:r>
              <a:rPr lang="pl-PL" sz="2000" dirty="0" smtClean="0"/>
              <a:t> gatunki z rodzaju </a:t>
            </a:r>
            <a:r>
              <a:rPr lang="pl-PL" sz="2000" u="sng" dirty="0" smtClean="0"/>
              <a:t>wierzba </a:t>
            </a:r>
            <a:r>
              <a:rPr lang="pl-PL" sz="2000" dirty="0" smtClean="0"/>
              <a:t>(</a:t>
            </a:r>
            <a:r>
              <a:rPr lang="pl-PL" sz="2000" i="1" dirty="0" err="1" smtClean="0"/>
              <a:t>Salix</a:t>
            </a:r>
            <a:r>
              <a:rPr lang="pl-PL" sz="2000" i="1" dirty="0" smtClean="0"/>
              <a:t> sp.)</a:t>
            </a:r>
            <a:r>
              <a:rPr lang="pl-PL" sz="2000" dirty="0" smtClean="0"/>
              <a:t>, z wyjątkiem wierzby wykorzystywanej do wypłatania </a:t>
            </a:r>
          </a:p>
          <a:p>
            <a:pPr lvl="2" algn="just">
              <a:buFont typeface="Wingdings" pitchFamily="2" charset="2"/>
              <a:buChar char="ü"/>
            </a:pPr>
            <a:r>
              <a:rPr lang="pl-PL" sz="2000" dirty="0" smtClean="0"/>
              <a:t>gatunki z rodzaju </a:t>
            </a:r>
            <a:r>
              <a:rPr lang="pl-PL" sz="2000" u="sng" dirty="0" smtClean="0"/>
              <a:t>brzoza </a:t>
            </a:r>
            <a:r>
              <a:rPr lang="pl-PL" sz="2000" i="1" dirty="0" smtClean="0"/>
              <a:t>(</a:t>
            </a:r>
            <a:r>
              <a:rPr lang="pl-PL" sz="2000" i="1" dirty="0" err="1" smtClean="0"/>
              <a:t>Betula</a:t>
            </a:r>
            <a:r>
              <a:rPr lang="pl-PL" sz="2000" i="1" dirty="0" smtClean="0"/>
              <a:t> sp.)</a:t>
            </a:r>
          </a:p>
          <a:p>
            <a:pPr lvl="2" algn="just">
              <a:buFont typeface="Wingdings" pitchFamily="2" charset="2"/>
              <a:buChar char="ü"/>
            </a:pPr>
            <a:r>
              <a:rPr lang="pl-PL" sz="2000" dirty="0" smtClean="0"/>
              <a:t>topola czarna (</a:t>
            </a:r>
            <a:r>
              <a:rPr lang="pl-PL" sz="2000" i="1" dirty="0" err="1" smtClean="0"/>
              <a:t>Populus</a:t>
            </a:r>
            <a:r>
              <a:rPr lang="pl-PL" sz="2000" i="1" dirty="0" smtClean="0"/>
              <a:t> </a:t>
            </a:r>
            <a:r>
              <a:rPr lang="pl-PL" sz="2000" i="1" dirty="0" err="1" smtClean="0"/>
              <a:t>nigra</a:t>
            </a:r>
            <a:r>
              <a:rPr lang="pl-PL" sz="2000" i="1" dirty="0" smtClean="0"/>
              <a:t>) i </a:t>
            </a:r>
            <a:r>
              <a:rPr lang="pl-PL" sz="2000" dirty="0" smtClean="0"/>
              <a:t>jej krzyżówki</a:t>
            </a:r>
          </a:p>
          <a:p>
            <a:pPr lvl="1" algn="just">
              <a:buNone/>
            </a:pPr>
            <a:endParaRPr lang="pl-PL" sz="2000" i="1" dirty="0" smtClean="0">
              <a:solidFill>
                <a:srgbClr val="002060"/>
              </a:solidFill>
            </a:endParaRPr>
          </a:p>
          <a:p>
            <a:pPr lvl="1" algn="just">
              <a:buFont typeface="Wingdings" pitchFamily="2" charset="2"/>
              <a:buChar char="§"/>
            </a:pPr>
            <a:endParaRPr lang="pl-PL" sz="2000" dirty="0" smtClean="0"/>
          </a:p>
          <a:p>
            <a:pPr lvl="1" algn="just">
              <a:buFont typeface="Wingdings" pitchFamily="2" charset="2"/>
              <a:buChar char="§"/>
            </a:pPr>
            <a:endParaRPr lang="pl-PL" sz="2000" dirty="0" smtClean="0"/>
          </a:p>
          <a:p>
            <a:pPr lvl="1" algn="just">
              <a:buFont typeface="Wingdings" pitchFamily="2" charset="2"/>
              <a:buChar char="§"/>
            </a:pPr>
            <a:endParaRPr lang="pl-PL" sz="2000" u="sng" dirty="0" smtClean="0"/>
          </a:p>
          <a:p>
            <a:pPr lvl="1" algn="just">
              <a:buFont typeface="Wingdings" pitchFamily="2" charset="2"/>
              <a:buChar char="§"/>
            </a:pPr>
            <a:endParaRPr lang="pl-PL" sz="2000" u="sng" dirty="0" smtClean="0"/>
          </a:p>
          <a:p>
            <a:pPr lvl="1" algn="just">
              <a:buFont typeface="Wingdings" pitchFamily="2" charset="2"/>
              <a:buChar char="§"/>
            </a:pPr>
            <a:endParaRPr lang="pl-PL" sz="2000" dirty="0" smtClean="0"/>
          </a:p>
        </p:txBody>
      </p:sp>
    </p:spTree>
    <p:extLst>
      <p:ext uri="{BB962C8B-B14F-4D97-AF65-F5344CB8AC3E}">
        <p14:creationId xmlns="" xmlns:p14="http://schemas.microsoft.com/office/powerpoint/2010/main" val="2167193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dirty="0" smtClean="0">
                <a:solidFill>
                  <a:srgbClr val="C00000"/>
                </a:solidFill>
              </a:rPr>
              <a:t>Obszary proekologiczne</a:t>
            </a:r>
            <a:r>
              <a:rPr lang="pl-PL" sz="3200" dirty="0" smtClean="0">
                <a:solidFill>
                  <a:srgbClr val="002060"/>
                </a:solidFill>
              </a:rPr>
              <a:t> </a:t>
            </a:r>
            <a:r>
              <a:rPr lang="pl-PL" sz="3200" dirty="0" smtClean="0">
                <a:solidFill>
                  <a:srgbClr val="C00000"/>
                </a:solidFill>
              </a:rPr>
              <a:t> (EFA)</a:t>
            </a:r>
            <a:endParaRPr lang="pl-PL" sz="3200" dirty="0"/>
          </a:p>
        </p:txBody>
      </p:sp>
      <p:sp>
        <p:nvSpPr>
          <p:cNvPr id="3" name="Symbol zastępczy zawartości 2"/>
          <p:cNvSpPr>
            <a:spLocks noGrp="1"/>
          </p:cNvSpPr>
          <p:nvPr>
            <p:ph idx="1"/>
          </p:nvPr>
        </p:nvSpPr>
        <p:spPr>
          <a:xfrm>
            <a:off x="642910" y="1928802"/>
            <a:ext cx="7772400" cy="4114800"/>
          </a:xfrm>
        </p:spPr>
        <p:txBody>
          <a:bodyPr/>
          <a:lstStyle/>
          <a:p>
            <a:pPr algn="just">
              <a:buFont typeface="Wingdings" pitchFamily="2" charset="2"/>
              <a:buChar char="q"/>
            </a:pPr>
            <a:r>
              <a:rPr lang="pl-PL" sz="2000" b="1" dirty="0" smtClean="0"/>
              <a:t>pasy gruntów (kwalifikujących się hektarów) wzdłuż obrzeży lasów </a:t>
            </a:r>
            <a:r>
              <a:rPr lang="pl-PL" sz="2000" dirty="0" smtClean="0"/>
              <a:t>– o szerokości od 1 m do 10 m, pozostawia się rolnikowi wybór dotyczący prowadzenia produkcji rolnej na tych obszarach, w przypadku, jeżeli:</a:t>
            </a:r>
          </a:p>
          <a:p>
            <a:pPr lvl="1" algn="just">
              <a:buFont typeface="Wingdings" pitchFamily="2" charset="2"/>
              <a:buChar char="§"/>
            </a:pPr>
            <a:r>
              <a:rPr lang="pl-PL" sz="1900" dirty="0" smtClean="0"/>
              <a:t>produkcja nie będzie prowadzona – dopuszcza się wypas i koszenie na paszę, pod warunkiem, że pasy te można odróżnić od przyległych użytków rolnych</a:t>
            </a:r>
          </a:p>
          <a:p>
            <a:pPr lvl="1" algn="just">
              <a:buFont typeface="Wingdings" pitchFamily="2" charset="2"/>
              <a:buChar char="§"/>
            </a:pPr>
            <a:r>
              <a:rPr lang="pl-PL" sz="1900" dirty="0" smtClean="0"/>
              <a:t>produkcja będzie prowadzona – obowiązkowe stosowanie współczynnika 0,3</a:t>
            </a:r>
          </a:p>
          <a:p>
            <a:pPr algn="just">
              <a:buFont typeface="Wingdings" pitchFamily="2" charset="2"/>
              <a:buChar char="q"/>
            </a:pPr>
            <a:r>
              <a:rPr lang="pl-PL" sz="2000" b="1" dirty="0" smtClean="0"/>
              <a:t>obszary zalesione - </a:t>
            </a:r>
            <a:r>
              <a:rPr lang="pl-PL" sz="2000" dirty="0" smtClean="0"/>
              <a:t> po 2008 roku w ramach PROW </a:t>
            </a:r>
          </a:p>
          <a:p>
            <a:pPr algn="just">
              <a:buNone/>
            </a:pPr>
            <a:endParaRPr lang="pl-PL" sz="2000" dirty="0" smtClean="0"/>
          </a:p>
          <a:p>
            <a:pPr algn="just">
              <a:buFont typeface="Wingdings" pitchFamily="2" charset="2"/>
              <a:buChar char="q"/>
            </a:pPr>
            <a:endParaRPr lang="pl-PL" sz="2000" dirty="0" smtClean="0"/>
          </a:p>
          <a:p>
            <a:pPr algn="just">
              <a:buFont typeface="Wingdings" pitchFamily="2" charset="2"/>
              <a:buChar char="q"/>
            </a:pPr>
            <a:endParaRPr lang="pl-PL" sz="2000" dirty="0" smtClean="0"/>
          </a:p>
          <a:p>
            <a:endParaRPr lang="pl-PL" dirty="0"/>
          </a:p>
        </p:txBody>
      </p:sp>
      <p:sp>
        <p:nvSpPr>
          <p:cNvPr id="4" name="Symbol zastępczy stopki 3"/>
          <p:cNvSpPr>
            <a:spLocks noGrp="1"/>
          </p:cNvSpPr>
          <p:nvPr>
            <p:ph type="ftr" sz="quarter" idx="11"/>
          </p:nvPr>
        </p:nvSpPr>
        <p:spPr/>
        <p:txBody>
          <a:bodyPr/>
          <a:lstStyle/>
          <a:p>
            <a:pPr>
              <a:defRPr/>
            </a:pPr>
            <a:endParaRPr lang="pl-PL" dirty="0" smtClean="0">
              <a:solidFill>
                <a:srgbClr val="002060"/>
              </a:solidFill>
            </a:endParaRPr>
          </a:p>
          <a:p>
            <a:pPr>
              <a:defRPr/>
            </a:pPr>
            <a:endParaRPr lang="en-GB" dirty="0"/>
          </a:p>
        </p:txBody>
      </p:sp>
      <p:sp>
        <p:nvSpPr>
          <p:cNvPr id="5" name="Symbol zastępczy numeru slajdu 4"/>
          <p:cNvSpPr>
            <a:spLocks noGrp="1"/>
          </p:cNvSpPr>
          <p:nvPr>
            <p:ph type="sldNum" sz="quarter" idx="12"/>
          </p:nvPr>
        </p:nvSpPr>
        <p:spPr/>
        <p:txBody>
          <a:bodyPr/>
          <a:lstStyle/>
          <a:p>
            <a:pPr>
              <a:defRPr/>
            </a:pP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1537" y="620713"/>
            <a:ext cx="8072463" cy="432023"/>
          </a:xfrm>
        </p:spPr>
        <p:txBody>
          <a:bodyPr/>
          <a:lstStyle/>
          <a:p>
            <a:r>
              <a:rPr lang="pl-PL" sz="3200" dirty="0" smtClean="0">
                <a:solidFill>
                  <a:srgbClr val="C00000"/>
                </a:solidFill>
              </a:rPr>
              <a:t>Obszary proekologiczne  (EFA)</a:t>
            </a:r>
            <a:endParaRPr lang="pl-PL" sz="3200" dirty="0"/>
          </a:p>
        </p:txBody>
      </p:sp>
      <p:sp>
        <p:nvSpPr>
          <p:cNvPr id="3" name="Symbol zastępczy zawartości 2"/>
          <p:cNvSpPr>
            <a:spLocks noGrp="1"/>
          </p:cNvSpPr>
          <p:nvPr>
            <p:ph idx="1"/>
          </p:nvPr>
        </p:nvSpPr>
        <p:spPr>
          <a:xfrm>
            <a:off x="214282" y="764704"/>
            <a:ext cx="8715436" cy="3592990"/>
          </a:xfrm>
        </p:spPr>
        <p:txBody>
          <a:bodyPr/>
          <a:lstStyle/>
          <a:p>
            <a:pPr algn="just">
              <a:buNone/>
            </a:pPr>
            <a:endParaRPr lang="pl-PL" sz="1800" u="sng" dirty="0" smtClean="0"/>
          </a:p>
          <a:p>
            <a:pPr algn="just">
              <a:buFont typeface="Wingdings" pitchFamily="2" charset="2"/>
              <a:buChar char="q"/>
            </a:pPr>
            <a:r>
              <a:rPr lang="pl-PL" sz="1800" b="1" dirty="0" smtClean="0"/>
              <a:t>międzyplony  lub okrywa zielona </a:t>
            </a:r>
            <a:r>
              <a:rPr lang="pl-PL" sz="1800" dirty="0" smtClean="0"/>
              <a:t>rozumiane </a:t>
            </a:r>
            <a:r>
              <a:rPr lang="pl-PL" sz="1800" dirty="0"/>
              <a:t>jako wsiewki trawy w uprawę główną lub mieszanki  gatunków uprawnych wysiewane w terminie:</a:t>
            </a:r>
          </a:p>
          <a:p>
            <a:pPr lvl="1" algn="just">
              <a:buFont typeface="Wingdings" pitchFamily="2" charset="2"/>
              <a:buChar char="§"/>
            </a:pPr>
            <a:r>
              <a:rPr lang="pl-PL" sz="1800" dirty="0" smtClean="0"/>
              <a:t>do </a:t>
            </a:r>
            <a:r>
              <a:rPr lang="pl-PL" sz="1800" dirty="0"/>
              <a:t>dnia 15 sierpnia danego roku, w przypadku międzyplonów ścierniskowych,</a:t>
            </a:r>
          </a:p>
          <a:p>
            <a:pPr lvl="1" algn="just">
              <a:buFont typeface="Wingdings" pitchFamily="2" charset="2"/>
              <a:buChar char="§"/>
            </a:pPr>
            <a:r>
              <a:rPr lang="pl-PL" sz="1800" dirty="0" smtClean="0"/>
              <a:t>do </a:t>
            </a:r>
            <a:r>
              <a:rPr lang="pl-PL" sz="1800" dirty="0"/>
              <a:t>dnia 1 października danego roku, w przypadku międzyplonów ozimych.</a:t>
            </a:r>
          </a:p>
          <a:p>
            <a:pPr algn="just">
              <a:buFont typeface="Wingdings" pitchFamily="2" charset="2"/>
              <a:buChar char="q"/>
            </a:pPr>
            <a:endParaRPr lang="pl-PL" sz="1800" dirty="0"/>
          </a:p>
          <a:p>
            <a:pPr algn="just">
              <a:buFont typeface="Wingdings" pitchFamily="2" charset="2"/>
              <a:buChar char="q"/>
            </a:pPr>
            <a:r>
              <a:rPr lang="pl-PL" sz="1800" dirty="0" smtClean="0"/>
              <a:t>Obowiązywał </a:t>
            </a:r>
            <a:r>
              <a:rPr lang="pl-PL" sz="1800" dirty="0"/>
              <a:t>będzie obowiązek utrzymania na gruncie:</a:t>
            </a:r>
          </a:p>
          <a:p>
            <a:pPr lvl="1" algn="just">
              <a:buFont typeface="Wingdings" pitchFamily="2" charset="2"/>
              <a:buChar char="§"/>
            </a:pPr>
            <a:r>
              <a:rPr lang="pl-PL" sz="1800" dirty="0" smtClean="0"/>
              <a:t>międzyplonów </a:t>
            </a:r>
            <a:r>
              <a:rPr lang="pl-PL" sz="1800" dirty="0"/>
              <a:t>ścierniskowych: do dnia 15 września danego roku,</a:t>
            </a:r>
          </a:p>
          <a:p>
            <a:pPr lvl="1" algn="just">
              <a:buFont typeface="Wingdings" pitchFamily="2" charset="2"/>
              <a:buChar char="§"/>
            </a:pPr>
            <a:r>
              <a:rPr lang="pl-PL" sz="1800" dirty="0" smtClean="0"/>
              <a:t>międzyplonów </a:t>
            </a:r>
            <a:r>
              <a:rPr lang="pl-PL" sz="1800" dirty="0"/>
              <a:t>ozimych: do dnia 15 lutego kolejnego roku.</a:t>
            </a:r>
          </a:p>
          <a:p>
            <a:pPr algn="just">
              <a:buFont typeface="Wingdings" pitchFamily="2" charset="2"/>
              <a:buChar char="q"/>
            </a:pPr>
            <a:endParaRPr lang="pl-PL" sz="1800" dirty="0"/>
          </a:p>
          <a:p>
            <a:pPr algn="just">
              <a:buFont typeface="Wingdings" pitchFamily="2" charset="2"/>
              <a:buChar char="q"/>
            </a:pPr>
            <a:r>
              <a:rPr lang="pl-PL" sz="1800" dirty="0"/>
              <a:t>Do obszarów tych nie będą zaliczane rośliny ozime oraz międzyplony określone jako praktyki równoważne do praktyki dywersyfikacji upraw (w ramach programu rolnośrodowiskowego lub </a:t>
            </a:r>
            <a:r>
              <a:rPr lang="pl-PL" sz="1800" dirty="0" err="1"/>
              <a:t>rolnośrodowiskowo</a:t>
            </a:r>
            <a:r>
              <a:rPr lang="pl-PL" sz="1800" dirty="0"/>
              <a:t>-klimatycznego).</a:t>
            </a:r>
          </a:p>
          <a:p>
            <a:pPr lvl="1" algn="just">
              <a:buNone/>
            </a:pPr>
            <a:endParaRPr lang="pl-PL" i="1" u="sng" dirty="0" smtClean="0">
              <a:solidFill>
                <a:srgbClr val="002060"/>
              </a:solidFill>
            </a:endParaRPr>
          </a:p>
          <a:p>
            <a:pPr lvl="1" algn="just">
              <a:buNone/>
            </a:pPr>
            <a:endParaRPr lang="pl-PL" i="1" u="sng" dirty="0" smtClean="0">
              <a:solidFill>
                <a:srgbClr val="002060"/>
              </a:solidFill>
            </a:endParaRPr>
          </a:p>
          <a:p>
            <a:pPr algn="just">
              <a:buFont typeface="Wingdings" pitchFamily="2" charset="2"/>
              <a:buChar char="§"/>
            </a:pPr>
            <a:endParaRPr lang="pl-PL" sz="1800" dirty="0" smtClean="0"/>
          </a:p>
          <a:p>
            <a:pPr lvl="2" algn="just">
              <a:buFont typeface="Wingdings" pitchFamily="2" charset="2"/>
              <a:buChar char="§"/>
            </a:pPr>
            <a:endParaRPr lang="pl-PL" sz="1800" dirty="0" smtClean="0"/>
          </a:p>
          <a:p>
            <a:pPr marL="1314450" lvl="3" indent="0" algn="just">
              <a:buNone/>
            </a:pPr>
            <a:endParaRPr lang="pl-PL" sz="1800" dirty="0" smtClean="0"/>
          </a:p>
          <a:p>
            <a:pPr marL="1314450" lvl="3" indent="0" algn="just">
              <a:buNone/>
            </a:pPr>
            <a:endParaRPr lang="pl-PL" sz="1800" dirty="0" smtClean="0"/>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a:buFont typeface="Wingdings" pitchFamily="2" charset="2"/>
              <a:buChar char="§"/>
            </a:pPr>
            <a:endParaRPr lang="pl-PL" sz="1800" u="sn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1537" y="620713"/>
            <a:ext cx="8072463" cy="432023"/>
          </a:xfrm>
        </p:spPr>
        <p:txBody>
          <a:bodyPr/>
          <a:lstStyle/>
          <a:p>
            <a:r>
              <a:rPr lang="pl-PL" sz="3200" dirty="0" smtClean="0">
                <a:solidFill>
                  <a:srgbClr val="C00000"/>
                </a:solidFill>
              </a:rPr>
              <a:t>Obszary proekologiczne  (EFA)</a:t>
            </a:r>
            <a:endParaRPr lang="pl-PL" sz="3200" dirty="0"/>
          </a:p>
        </p:txBody>
      </p:sp>
      <p:sp>
        <p:nvSpPr>
          <p:cNvPr id="3" name="Symbol zastępczy zawartości 2"/>
          <p:cNvSpPr>
            <a:spLocks noGrp="1"/>
          </p:cNvSpPr>
          <p:nvPr>
            <p:ph idx="1"/>
          </p:nvPr>
        </p:nvSpPr>
        <p:spPr>
          <a:xfrm>
            <a:off x="214282" y="764704"/>
            <a:ext cx="8715436" cy="5904656"/>
          </a:xfrm>
        </p:spPr>
        <p:txBody>
          <a:bodyPr/>
          <a:lstStyle/>
          <a:p>
            <a:pPr algn="just">
              <a:buNone/>
            </a:pPr>
            <a:endParaRPr lang="pl-PL" sz="1800" u="sng" dirty="0" smtClean="0"/>
          </a:p>
          <a:p>
            <a:pPr algn="just">
              <a:buFont typeface="Wingdings" pitchFamily="2" charset="2"/>
              <a:buChar char="q"/>
            </a:pPr>
            <a:r>
              <a:rPr lang="pl-PL" sz="1800" b="1" dirty="0" smtClean="0"/>
              <a:t>międzyplony  lub okrywa - </a:t>
            </a:r>
            <a:r>
              <a:rPr lang="pl-PL" dirty="0" smtClean="0"/>
              <a:t>za międzyplony/pokrywę zieloną w ramach EFA uznawane będą </a:t>
            </a:r>
            <a:r>
              <a:rPr lang="pl-PL" b="1" u="sng" dirty="0" smtClean="0"/>
              <a:t>mieszanki</a:t>
            </a:r>
            <a:r>
              <a:rPr lang="pl-PL" dirty="0" smtClean="0"/>
              <a:t> utworzone z </a:t>
            </a:r>
            <a:r>
              <a:rPr lang="pl-PL" b="1" dirty="0" smtClean="0"/>
              <a:t>co najmniej 2 gatunków roślin z poniższych grup uprawnych</a:t>
            </a:r>
            <a:r>
              <a:rPr lang="pl-PL" dirty="0" smtClean="0"/>
              <a:t>:</a:t>
            </a:r>
          </a:p>
          <a:p>
            <a:pPr lvl="2" algn="just">
              <a:buFont typeface="Wingdings" pitchFamily="2" charset="2"/>
              <a:buChar char="ü"/>
            </a:pPr>
            <a:r>
              <a:rPr lang="pl-PL" dirty="0" smtClean="0"/>
              <a:t>zboża</a:t>
            </a:r>
          </a:p>
          <a:p>
            <a:pPr lvl="2">
              <a:buFont typeface="Wingdings" pitchFamily="2" charset="2"/>
              <a:buChar char="ü"/>
            </a:pPr>
            <a:r>
              <a:rPr lang="pl-PL" dirty="0" smtClean="0"/>
              <a:t>oleiste</a:t>
            </a:r>
          </a:p>
          <a:p>
            <a:pPr lvl="2">
              <a:buFont typeface="Wingdings" pitchFamily="2" charset="2"/>
              <a:buChar char="ü"/>
            </a:pPr>
            <a:r>
              <a:rPr lang="pl-PL" dirty="0" smtClean="0"/>
              <a:t>pastewne</a:t>
            </a:r>
          </a:p>
          <a:p>
            <a:pPr lvl="2" algn="just">
              <a:buFont typeface="Wingdings" pitchFamily="2" charset="2"/>
              <a:buChar char="ü"/>
            </a:pPr>
            <a:r>
              <a:rPr lang="pl-PL" dirty="0" smtClean="0"/>
              <a:t>miododajne</a:t>
            </a:r>
          </a:p>
          <a:p>
            <a:pPr marL="914400" lvl="2" indent="0" algn="just">
              <a:buNone/>
            </a:pPr>
            <a:endParaRPr lang="pl-PL" dirty="0"/>
          </a:p>
          <a:p>
            <a:pPr lvl="2" algn="just">
              <a:buFont typeface="Wingdings" pitchFamily="2" charset="2"/>
              <a:buChar char="ü"/>
            </a:pPr>
            <a:endParaRPr lang="pl-PL" dirty="0" smtClean="0"/>
          </a:p>
          <a:p>
            <a:pPr lvl="1" algn="just">
              <a:buFont typeface="Wingdings" pitchFamily="2" charset="2"/>
              <a:buChar char="§"/>
            </a:pPr>
            <a:r>
              <a:rPr lang="pl-PL" sz="1800" dirty="0" smtClean="0"/>
              <a:t> </a:t>
            </a:r>
            <a:r>
              <a:rPr lang="pl-PL" b="1" dirty="0" smtClean="0"/>
              <a:t>wyklucza się mieszanki złożone z samych gatunków zbóż</a:t>
            </a:r>
          </a:p>
          <a:p>
            <a:pPr marL="457200" lvl="1" indent="0" algn="just">
              <a:buNone/>
            </a:pPr>
            <a:endParaRPr lang="pl-PL" b="1" dirty="0" smtClean="0"/>
          </a:p>
          <a:p>
            <a:pPr lvl="1" algn="just">
              <a:buFont typeface="Wingdings" pitchFamily="2" charset="2"/>
              <a:buChar char="§"/>
            </a:pPr>
            <a:r>
              <a:rPr lang="pl-PL" b="1" dirty="0" smtClean="0"/>
              <a:t>udział głównego składnika w mieszance nie będzie mógł przekraczać 80% </a:t>
            </a:r>
            <a:r>
              <a:rPr lang="pl-PL" dirty="0" smtClean="0"/>
              <a:t>(liczony na powierzchni pola albo w mieszance siewnej)</a:t>
            </a:r>
          </a:p>
          <a:p>
            <a:pPr lvl="1" algn="just">
              <a:buFont typeface="Wingdings" pitchFamily="2" charset="2"/>
              <a:buChar char="§"/>
            </a:pPr>
            <a:endParaRPr lang="pl-PL" dirty="0" smtClean="0"/>
          </a:p>
          <a:p>
            <a:pPr lvl="1" algn="just">
              <a:buNone/>
            </a:pPr>
            <a:endParaRPr lang="pl-PL" i="1" u="sng" dirty="0" smtClean="0">
              <a:solidFill>
                <a:srgbClr val="002060"/>
              </a:solidFill>
            </a:endParaRPr>
          </a:p>
          <a:p>
            <a:pPr lvl="1" algn="just">
              <a:buNone/>
            </a:pPr>
            <a:endParaRPr lang="pl-PL" i="1" u="sng" dirty="0" smtClean="0">
              <a:solidFill>
                <a:srgbClr val="002060"/>
              </a:solidFill>
            </a:endParaRPr>
          </a:p>
          <a:p>
            <a:pPr algn="just">
              <a:buFont typeface="Wingdings" pitchFamily="2" charset="2"/>
              <a:buChar char="§"/>
            </a:pPr>
            <a:endParaRPr lang="pl-PL" sz="1800" dirty="0" smtClean="0"/>
          </a:p>
          <a:p>
            <a:pPr lvl="2" algn="just">
              <a:buFont typeface="Wingdings" pitchFamily="2" charset="2"/>
              <a:buChar char="§"/>
            </a:pPr>
            <a:endParaRPr lang="pl-PL" sz="1800" dirty="0" smtClean="0"/>
          </a:p>
          <a:p>
            <a:pPr marL="1314450" lvl="3" indent="0" algn="just">
              <a:buNone/>
            </a:pPr>
            <a:endParaRPr lang="pl-PL" sz="1800" dirty="0" smtClean="0"/>
          </a:p>
          <a:p>
            <a:pPr marL="1314450" lvl="3" indent="0" algn="just">
              <a:buNone/>
            </a:pPr>
            <a:endParaRPr lang="pl-PL" sz="1800" dirty="0" smtClean="0"/>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marL="0" indent="0">
              <a:buNone/>
            </a:pPr>
            <a:endParaRPr lang="pl-PL" sz="1800" i="1" u="sng" dirty="0" smtClean="0">
              <a:solidFill>
                <a:srgbClr val="002060"/>
              </a:solidFill>
            </a:endParaRPr>
          </a:p>
          <a:p>
            <a:pPr>
              <a:buFont typeface="Wingdings" pitchFamily="2" charset="2"/>
              <a:buChar char="§"/>
            </a:pPr>
            <a:endParaRPr lang="pl-PL" sz="1800" u="sng" dirty="0"/>
          </a:p>
        </p:txBody>
      </p:sp>
      <p:sp>
        <p:nvSpPr>
          <p:cNvPr id="6" name="pole tekstowe 5"/>
          <p:cNvSpPr txBox="1"/>
          <p:nvPr/>
        </p:nvSpPr>
        <p:spPr>
          <a:xfrm>
            <a:off x="2915816" y="1772816"/>
            <a:ext cx="6013902" cy="1175706"/>
          </a:xfrm>
          <a:prstGeom prst="rect">
            <a:avLst/>
          </a:prstGeom>
          <a:noFill/>
        </p:spPr>
        <p:txBody>
          <a:bodyPr wrap="square" rtlCol="0">
            <a:spAutoFit/>
          </a:bodyPr>
          <a:lstStyle/>
          <a:p>
            <a:pPr marL="627063" lvl="1" indent="-269875" algn="just">
              <a:spcBef>
                <a:spcPct val="20000"/>
              </a:spcBef>
              <a:buFont typeface="Wingdings" pitchFamily="2" charset="2"/>
              <a:buChar char="ü"/>
              <a:defRPr/>
            </a:pPr>
            <a:endParaRPr lang="pl-PL" kern="0" dirty="0" smtClean="0">
              <a:latin typeface="+mn-lt"/>
            </a:endParaRPr>
          </a:p>
          <a:p>
            <a:pPr marL="627063" lvl="1" indent="-269875" algn="just">
              <a:spcBef>
                <a:spcPct val="20000"/>
              </a:spcBef>
              <a:buFont typeface="Wingdings" pitchFamily="2" charset="2"/>
              <a:buChar char="ü"/>
              <a:defRPr/>
            </a:pPr>
            <a:r>
              <a:rPr lang="pl-PL" kern="0" dirty="0" err="1" smtClean="0">
                <a:latin typeface="+mn-lt"/>
              </a:rPr>
              <a:t>bobowate</a:t>
            </a:r>
            <a:r>
              <a:rPr lang="pl-PL" kern="0" dirty="0" smtClean="0">
                <a:latin typeface="+mn-lt"/>
              </a:rPr>
              <a:t> drobnonasienne</a:t>
            </a:r>
          </a:p>
          <a:p>
            <a:pPr marL="627063" lvl="1" indent="-269875" algn="just">
              <a:spcBef>
                <a:spcPct val="20000"/>
              </a:spcBef>
              <a:buFont typeface="Wingdings" pitchFamily="2" charset="2"/>
              <a:buChar char="ü"/>
              <a:defRPr/>
            </a:pPr>
            <a:r>
              <a:rPr lang="pl-PL" kern="0" dirty="0" err="1" smtClean="0">
                <a:latin typeface="+mn-lt"/>
              </a:rPr>
              <a:t>bobowate</a:t>
            </a:r>
            <a:r>
              <a:rPr lang="pl-PL" kern="0" dirty="0" smtClean="0">
                <a:latin typeface="+mn-lt"/>
              </a:rPr>
              <a:t> grubonasienne </a:t>
            </a:r>
          </a:p>
          <a:p>
            <a:endParaRPr lang="pl-PL" dirty="0"/>
          </a:p>
        </p:txBody>
      </p:sp>
      <p:graphicFrame>
        <p:nvGraphicFramePr>
          <p:cNvPr id="5" name="Obiekt 4"/>
          <p:cNvGraphicFramePr>
            <a:graphicFrameLocks noChangeAspect="1"/>
          </p:cNvGraphicFramePr>
          <p:nvPr>
            <p:extLst>
              <p:ext uri="{D42A27DB-BD31-4B8C-83A1-F6EECF244321}">
                <p14:modId xmlns="" xmlns:p14="http://schemas.microsoft.com/office/powerpoint/2010/main" val="2999207422"/>
              </p:ext>
            </p:extLst>
          </p:nvPr>
        </p:nvGraphicFramePr>
        <p:xfrm>
          <a:off x="8015318" y="3212976"/>
          <a:ext cx="914400" cy="714375"/>
        </p:xfrm>
        <a:graphic>
          <a:graphicData uri="http://schemas.openxmlformats.org/presentationml/2006/ole">
            <p:oleObj spid="_x0000_s24586" name="Dokument" showAsIcon="1" r:id="rId3" imgW="914400" imgH="714375" progId="Word.Document.12">
              <p:embed/>
            </p:oleObj>
          </a:graphicData>
        </a:graphic>
      </p:graphicFrame>
    </p:spTree>
    <p:extLst>
      <p:ext uri="{BB962C8B-B14F-4D97-AF65-F5344CB8AC3E}">
        <p14:creationId xmlns="" xmlns:p14="http://schemas.microsoft.com/office/powerpoint/2010/main" val="1560705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dirty="0" smtClean="0">
                <a:solidFill>
                  <a:srgbClr val="C00000"/>
                </a:solidFill>
              </a:rPr>
              <a:t>Obszary proekologiczne (EFA)</a:t>
            </a:r>
            <a:endParaRPr lang="pl-PL" sz="3200" dirty="0"/>
          </a:p>
        </p:txBody>
      </p:sp>
      <p:sp>
        <p:nvSpPr>
          <p:cNvPr id="3" name="Symbol zastępczy zawartości 2"/>
          <p:cNvSpPr>
            <a:spLocks noGrp="1"/>
          </p:cNvSpPr>
          <p:nvPr>
            <p:ph idx="1"/>
          </p:nvPr>
        </p:nvSpPr>
        <p:spPr>
          <a:xfrm>
            <a:off x="395536" y="1700808"/>
            <a:ext cx="8496944" cy="4896544"/>
          </a:xfrm>
        </p:spPr>
        <p:txBody>
          <a:bodyPr/>
          <a:lstStyle/>
          <a:p>
            <a:pPr algn="just">
              <a:buFont typeface="Wingdings" pitchFamily="2" charset="2"/>
              <a:buChar char="q"/>
            </a:pPr>
            <a:r>
              <a:rPr lang="pl-PL" sz="2000" b="1" dirty="0" smtClean="0">
                <a:solidFill>
                  <a:srgbClr val="C00000"/>
                </a:solidFill>
              </a:rPr>
              <a:t>uprawy wiążące azot</a:t>
            </a:r>
            <a:r>
              <a:rPr lang="pl-PL" sz="2000" b="1" dirty="0" smtClean="0"/>
              <a:t> –  bób, bobik, ciecierzyca, fasola zwykła, fasola wielokwiatowa,  groch siewny, groch siewny cukrowy, soczewica jadalna, soja zwyczajna, łubin biały, łubin wąskolistny, łubin żółty, peluszka, seradela uprawna, wyka siewna, koniczyna czerwona, koniczyna biała, koniczyna białoróżowa, koniczyna perska, koniczyna krwistoczerwona, komonica zwyczajna, esparceta siewna, lucerna siewna, lucerna mieszańcowa, lucerna chmielowa, lędźwian, wyka kosmata, nostrzyk.</a:t>
            </a:r>
            <a:endParaRPr lang="pl-PL" sz="2000" dirty="0" smtClean="0">
              <a:solidFill>
                <a:srgbClr val="FFC000"/>
              </a:solidFill>
            </a:endParaRPr>
          </a:p>
          <a:p>
            <a:pPr marL="0" indent="0" algn="just">
              <a:buNone/>
            </a:pPr>
            <a:endParaRPr lang="pl-PL" sz="2000" dirty="0" smtClean="0"/>
          </a:p>
          <a:p>
            <a:pPr marL="0" indent="0" algn="just">
              <a:buNone/>
            </a:pPr>
            <a:endParaRPr lang="pl-PL" sz="2000" dirty="0" smtClean="0"/>
          </a:p>
          <a:p>
            <a:pPr algn="just">
              <a:buFont typeface="Wingdings" pitchFamily="2" charset="2"/>
              <a:buChar char="q"/>
            </a:pPr>
            <a:r>
              <a:rPr lang="pl-PL" sz="2000" b="1" dirty="0" smtClean="0">
                <a:solidFill>
                  <a:srgbClr val="C00000"/>
                </a:solidFill>
              </a:rPr>
              <a:t>W celu przestrzegania wymogu obszaru proekologicznego rolnik może zgłosić ten sam obszar lub element krajobrazu tylko raz w jednym roku składania wniosków.</a:t>
            </a:r>
          </a:p>
          <a:p>
            <a:pPr algn="just">
              <a:buFont typeface="Wingdings" pitchFamily="2" charset="2"/>
              <a:buChar char="q"/>
            </a:pPr>
            <a:endParaRPr lang="pl-PL" sz="2000" b="1" dirty="0">
              <a:solidFill>
                <a:srgbClr val="C00000"/>
              </a:solidFill>
            </a:endParaRPr>
          </a:p>
          <a:p>
            <a:pPr algn="just">
              <a:buFont typeface="Wingdings" pitchFamily="2" charset="2"/>
              <a:buChar char="q"/>
            </a:pPr>
            <a:endParaRPr lang="pl-PL" sz="2000" b="1" dirty="0" smtClean="0">
              <a:solidFill>
                <a:srgbClr val="C00000"/>
              </a:solidFill>
            </a:endParaRPr>
          </a:p>
          <a:p>
            <a:pPr algn="just">
              <a:buFont typeface="Wingdings" pitchFamily="2" charset="2"/>
              <a:buChar char="q"/>
            </a:pPr>
            <a:endParaRPr lang="pl-PL" sz="2000" b="1" dirty="0" smtClean="0">
              <a:solidFill>
                <a:srgbClr val="C00000"/>
              </a:solidFill>
            </a:endParaRPr>
          </a:p>
          <a:p>
            <a:pPr algn="just">
              <a:buNone/>
            </a:pPr>
            <a:endParaRPr lang="pl-PL" sz="2000" i="1" u="sng" dirty="0" smtClean="0">
              <a:solidFill>
                <a:srgbClr val="002060"/>
              </a:solidFill>
            </a:endParaRPr>
          </a:p>
          <a:p>
            <a:pPr algn="just">
              <a:buNone/>
            </a:pPr>
            <a:endParaRPr lang="pl-PL" sz="2000" i="1" u="sng" dirty="0" smtClean="0">
              <a:solidFill>
                <a:srgbClr val="002060"/>
              </a:solidFill>
            </a:endParaRPr>
          </a:p>
          <a:p>
            <a:pPr algn="just">
              <a:buFont typeface="Wingdings" pitchFamily="2" charset="2"/>
              <a:buChar char="q"/>
            </a:pPr>
            <a:endParaRPr lang="pl-PL" sz="2000" b="1" dirty="0" smtClean="0">
              <a:solidFill>
                <a:srgbClr val="C00000"/>
              </a:solidFill>
            </a:endParaRPr>
          </a:p>
          <a:p>
            <a:pPr algn="just">
              <a:buFont typeface="Wingdings" pitchFamily="2" charset="2"/>
              <a:buChar char="q"/>
            </a:pPr>
            <a:endParaRPr lang="pl-PL" sz="2000" b="1" dirty="0" smtClean="0">
              <a:solidFill>
                <a:srgbClr val="C00000"/>
              </a:solidFill>
            </a:endParaRPr>
          </a:p>
          <a:p>
            <a:endParaRPr lang="pl-PL" dirty="0"/>
          </a:p>
        </p:txBody>
      </p:sp>
      <p:sp>
        <p:nvSpPr>
          <p:cNvPr id="5" name="Symbol zastępczy numeru slajdu 4"/>
          <p:cNvSpPr>
            <a:spLocks noGrp="1"/>
          </p:cNvSpPr>
          <p:nvPr>
            <p:ph type="sldNum" sz="quarter" idx="12"/>
          </p:nvPr>
        </p:nvSpPr>
        <p:spPr/>
        <p:txBody>
          <a:bodyPr/>
          <a:lstStyle/>
          <a:p>
            <a:pPr>
              <a:defRPr/>
            </a:pP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 xmlns:p14="http://schemas.microsoft.com/office/powerpoint/2010/main" val="1184180082"/>
              </p:ext>
            </p:extLst>
          </p:nvPr>
        </p:nvGraphicFramePr>
        <p:xfrm>
          <a:off x="1259632" y="764705"/>
          <a:ext cx="7632849" cy="5681814"/>
        </p:xfrm>
        <a:graphic>
          <a:graphicData uri="http://schemas.openxmlformats.org/drawingml/2006/table">
            <a:tbl>
              <a:tblPr/>
              <a:tblGrid>
                <a:gridCol w="3028214"/>
                <a:gridCol w="1535384"/>
                <a:gridCol w="1093677"/>
                <a:gridCol w="1975574"/>
              </a:tblGrid>
              <a:tr h="728815">
                <a:tc>
                  <a:txBody>
                    <a:bodyPr/>
                    <a:lstStyle/>
                    <a:p>
                      <a:pPr algn="ctr">
                        <a:lnSpc>
                          <a:spcPct val="115000"/>
                        </a:lnSpc>
                        <a:spcAft>
                          <a:spcPts val="0"/>
                        </a:spcAft>
                      </a:pPr>
                      <a:r>
                        <a:rPr lang="pl-PL" sz="1400" dirty="0">
                          <a:latin typeface="Calibri"/>
                          <a:ea typeface="Times New Roman"/>
                          <a:cs typeface="Times New Roman"/>
                        </a:rPr>
                        <a:t>ELEMENT</a:t>
                      </a:r>
                      <a:endParaRPr lang="pl-PL" sz="1600" dirty="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a:lnSpc>
                          <a:spcPct val="115000"/>
                        </a:lnSpc>
                        <a:spcAft>
                          <a:spcPts val="0"/>
                        </a:spcAft>
                      </a:pPr>
                      <a:r>
                        <a:rPr lang="pl-PL" sz="1400">
                          <a:latin typeface="Calibri"/>
                          <a:ea typeface="Times New Roman"/>
                          <a:cs typeface="Times New Roman"/>
                        </a:rPr>
                        <a:t>Współczynnik przekształcenia (m/drzewo na m</a:t>
                      </a:r>
                      <a:r>
                        <a:rPr lang="pl-PL" sz="1400" baseline="30000">
                          <a:latin typeface="Calibri"/>
                          <a:ea typeface="Times New Roman"/>
                          <a:cs typeface="Times New Roman"/>
                        </a:rPr>
                        <a:t>2</a:t>
                      </a:r>
                      <a:r>
                        <a:rPr lang="pl-PL" sz="1400">
                          <a:latin typeface="Calibri"/>
                          <a:ea typeface="Times New Roman"/>
                          <a:cs typeface="Times New Roman"/>
                        </a:rPr>
                        <a:t>)</a:t>
                      </a:r>
                      <a:endParaRPr lang="pl-PL" sz="160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a:lnSpc>
                          <a:spcPct val="115000"/>
                        </a:lnSpc>
                        <a:spcAft>
                          <a:spcPts val="0"/>
                        </a:spcAft>
                      </a:pPr>
                      <a:r>
                        <a:rPr lang="pl-PL" sz="1400">
                          <a:latin typeface="Calibri"/>
                          <a:ea typeface="Times New Roman"/>
                          <a:cs typeface="Times New Roman"/>
                        </a:rPr>
                        <a:t>Współczynnik ważenia</a:t>
                      </a:r>
                      <a:endParaRPr lang="pl-PL" sz="160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a:lnSpc>
                          <a:spcPct val="115000"/>
                        </a:lnSpc>
                        <a:spcAft>
                          <a:spcPts val="0"/>
                        </a:spcAft>
                      </a:pPr>
                      <a:r>
                        <a:rPr lang="pl-PL" sz="1400" dirty="0">
                          <a:latin typeface="Calibri"/>
                          <a:ea typeface="Times New Roman"/>
                          <a:cs typeface="Times New Roman"/>
                        </a:rPr>
                        <a:t>Obszar EFA (po zastosowaniu obu współczynników)</a:t>
                      </a:r>
                      <a:endParaRPr lang="pl-PL" sz="1600" dirty="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218257">
                <a:tc>
                  <a:txBody>
                    <a:bodyPr/>
                    <a:lstStyle/>
                    <a:p>
                      <a:pPr algn="just">
                        <a:lnSpc>
                          <a:spcPct val="115000"/>
                        </a:lnSpc>
                        <a:spcAft>
                          <a:spcPts val="0"/>
                        </a:spcAft>
                      </a:pPr>
                      <a:r>
                        <a:rPr lang="pl-PL" sz="1250" dirty="0" smtClean="0">
                          <a:latin typeface="Calibri"/>
                          <a:ea typeface="Times New Roman"/>
                          <a:cs typeface="Times New Roman"/>
                        </a:rPr>
                        <a:t>Grunt ugorowany </a:t>
                      </a:r>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a:latin typeface="Calibri"/>
                          <a:ea typeface="Times New Roman"/>
                          <a:cs typeface="Times New Roman"/>
                        </a:rPr>
                        <a:t>-</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1</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a:latin typeface="Calibri"/>
                          <a:ea typeface="Times New Roman"/>
                          <a:cs typeface="Times New Roman"/>
                        </a:rPr>
                        <a:t>1,0 m</a:t>
                      </a:r>
                      <a:r>
                        <a:rPr lang="pl-PL" sz="1250" baseline="30000">
                          <a:latin typeface="Calibri"/>
                          <a:ea typeface="Times New Roman"/>
                          <a:cs typeface="Times New Roman"/>
                        </a:rPr>
                        <a:t>2</a:t>
                      </a:r>
                      <a:endParaRPr lang="pl-PL" sz="125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a:latin typeface="Calibri"/>
                          <a:ea typeface="Times New Roman"/>
                          <a:cs typeface="Times New Roman"/>
                        </a:rPr>
                        <a:t>Element krajobrazu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l-PL" sz="125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l-PL" sz="125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a:latin typeface="Calibri"/>
                          <a:ea typeface="Times New Roman"/>
                          <a:cs typeface="Times New Roman"/>
                        </a:rPr>
                        <a:t>Żywopłoty/ pasy porośnięte lasem (1m)</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dirty="0">
                          <a:latin typeface="Calibri"/>
                          <a:ea typeface="Times New Roman"/>
                          <a:cs typeface="Times New Roman"/>
                        </a:rPr>
                        <a:t>5</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2</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a:latin typeface="Calibri"/>
                          <a:ea typeface="Times New Roman"/>
                          <a:cs typeface="Times New Roman"/>
                        </a:rPr>
                        <a:t>10,0 m</a:t>
                      </a:r>
                      <a:r>
                        <a:rPr lang="pl-PL" sz="1250" baseline="30000">
                          <a:latin typeface="Calibri"/>
                          <a:ea typeface="Times New Roman"/>
                          <a:cs typeface="Times New Roman"/>
                        </a:rPr>
                        <a:t>2</a:t>
                      </a:r>
                      <a:endParaRPr lang="pl-PL" sz="125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a:latin typeface="Calibri"/>
                          <a:ea typeface="Times New Roman"/>
                          <a:cs typeface="Times New Roman"/>
                        </a:rPr>
                        <a:t>Zadrzewienie pojedyncze (1 drzewo)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a:latin typeface="Calibri"/>
                          <a:ea typeface="Times New Roman"/>
                          <a:cs typeface="Times New Roman"/>
                        </a:rPr>
                        <a:t>20</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dirty="0">
                          <a:latin typeface="Calibri"/>
                          <a:ea typeface="Times New Roman"/>
                          <a:cs typeface="Times New Roman"/>
                        </a:rPr>
                        <a:t>1,5</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a:latin typeface="Calibri"/>
                          <a:ea typeface="Times New Roman"/>
                          <a:cs typeface="Times New Roman"/>
                        </a:rPr>
                        <a:t>30,0 m</a:t>
                      </a:r>
                      <a:r>
                        <a:rPr lang="pl-PL" sz="1250" baseline="30000">
                          <a:latin typeface="Calibri"/>
                          <a:ea typeface="Times New Roman"/>
                          <a:cs typeface="Times New Roman"/>
                        </a:rPr>
                        <a:t>2</a:t>
                      </a:r>
                      <a:endParaRPr lang="pl-PL" sz="125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dirty="0">
                          <a:latin typeface="Calibri"/>
                          <a:ea typeface="Times New Roman"/>
                          <a:cs typeface="Times New Roman"/>
                        </a:rPr>
                        <a:t>Zadrzewienia liniowe (1m)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dirty="0">
                          <a:latin typeface="Calibri"/>
                          <a:ea typeface="Times New Roman"/>
                          <a:cs typeface="Times New Roman"/>
                        </a:rPr>
                        <a:t>5</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dirty="0">
                          <a:latin typeface="Calibri"/>
                          <a:ea typeface="Times New Roman"/>
                          <a:cs typeface="Times New Roman"/>
                        </a:rPr>
                        <a:t>2</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a:latin typeface="Calibri"/>
                          <a:ea typeface="Times New Roman"/>
                          <a:cs typeface="Times New Roman"/>
                        </a:rPr>
                        <a:t>10,0 m</a:t>
                      </a:r>
                      <a:r>
                        <a:rPr lang="pl-PL" sz="1250" baseline="30000">
                          <a:latin typeface="Calibri"/>
                          <a:ea typeface="Times New Roman"/>
                          <a:cs typeface="Times New Roman"/>
                        </a:rPr>
                        <a:t>2</a:t>
                      </a:r>
                      <a:endParaRPr lang="pl-PL" sz="125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96">
                <a:tc>
                  <a:txBody>
                    <a:bodyPr/>
                    <a:lstStyle/>
                    <a:p>
                      <a:pPr algn="just">
                        <a:lnSpc>
                          <a:spcPct val="115000"/>
                        </a:lnSpc>
                        <a:spcAft>
                          <a:spcPts val="0"/>
                        </a:spcAft>
                      </a:pPr>
                      <a:r>
                        <a:rPr lang="pl-PL" sz="1250" dirty="0" smtClean="0">
                          <a:latin typeface="Calibri"/>
                          <a:ea typeface="Times New Roman"/>
                          <a:cs typeface="Times New Roman"/>
                        </a:rPr>
                        <a:t>Zadrzewienia</a:t>
                      </a:r>
                      <a:r>
                        <a:rPr lang="pl-PL" sz="1250" baseline="0" dirty="0" smtClean="0">
                          <a:latin typeface="Calibri"/>
                          <a:ea typeface="Times New Roman"/>
                          <a:cs typeface="Times New Roman"/>
                        </a:rPr>
                        <a:t> </a:t>
                      </a:r>
                      <a:r>
                        <a:rPr lang="pl-PL" sz="1250" dirty="0" smtClean="0">
                          <a:latin typeface="Calibri"/>
                          <a:ea typeface="Times New Roman"/>
                          <a:cs typeface="Times New Roman"/>
                        </a:rPr>
                        <a:t>grupowe/zadrzewienia </a:t>
                      </a:r>
                      <a:r>
                        <a:rPr lang="pl-PL" sz="1250" dirty="0">
                          <a:latin typeface="Calibri"/>
                          <a:ea typeface="Times New Roman"/>
                          <a:cs typeface="Times New Roman"/>
                        </a:rPr>
                        <a:t>śródpolne (1m</a:t>
                      </a:r>
                      <a:r>
                        <a:rPr lang="pl-PL" sz="1250" baseline="30000" dirty="0">
                          <a:latin typeface="Calibri"/>
                          <a:ea typeface="Times New Roman"/>
                          <a:cs typeface="Times New Roman"/>
                        </a:rPr>
                        <a:t>2</a:t>
                      </a:r>
                      <a:r>
                        <a:rPr lang="pl-PL" sz="1250" dirty="0">
                          <a:latin typeface="Calibri"/>
                          <a:ea typeface="Times New Roman"/>
                          <a:cs typeface="Times New Roman"/>
                        </a:rPr>
                        <a:t>)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a:latin typeface="Calibri"/>
                          <a:ea typeface="Times New Roman"/>
                          <a:cs typeface="Times New Roman"/>
                        </a:rPr>
                        <a:t>-</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dirty="0">
                          <a:latin typeface="Calibri"/>
                          <a:ea typeface="Times New Roman"/>
                          <a:cs typeface="Times New Roman"/>
                        </a:rPr>
                        <a:t>1,5</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a:latin typeface="Calibri"/>
                          <a:ea typeface="Times New Roman"/>
                          <a:cs typeface="Times New Roman"/>
                        </a:rPr>
                        <a:t>1,5 m</a:t>
                      </a:r>
                      <a:r>
                        <a:rPr lang="pl-PL" sz="1250" baseline="30000">
                          <a:latin typeface="Calibri"/>
                          <a:ea typeface="Times New Roman"/>
                          <a:cs typeface="Times New Roman"/>
                        </a:rPr>
                        <a:t>2</a:t>
                      </a:r>
                      <a:endParaRPr lang="pl-PL" sz="125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a:latin typeface="Calibri"/>
                          <a:ea typeface="Times New Roman"/>
                          <a:cs typeface="Times New Roman"/>
                        </a:rPr>
                        <a:t>Oczka wodne (1m</a:t>
                      </a:r>
                      <a:r>
                        <a:rPr lang="pl-PL" sz="1250" baseline="30000">
                          <a:latin typeface="Calibri"/>
                          <a:ea typeface="Times New Roman"/>
                          <a:cs typeface="Times New Roman"/>
                        </a:rPr>
                        <a:t>2</a:t>
                      </a:r>
                      <a:r>
                        <a:rPr lang="pl-PL" sz="1250">
                          <a:latin typeface="Calibri"/>
                          <a:ea typeface="Times New Roman"/>
                          <a:cs typeface="Times New Roman"/>
                        </a:rPr>
                        <a:t>)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a:latin typeface="Calibri"/>
                          <a:ea typeface="Times New Roman"/>
                          <a:cs typeface="Times New Roman"/>
                        </a:rPr>
                        <a:t>-</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dirty="0">
                          <a:latin typeface="Calibri"/>
                          <a:ea typeface="Times New Roman"/>
                          <a:cs typeface="Times New Roman"/>
                        </a:rPr>
                        <a:t>1,5</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dirty="0">
                          <a:latin typeface="Calibri"/>
                          <a:ea typeface="Times New Roman"/>
                          <a:cs typeface="Times New Roman"/>
                        </a:rPr>
                        <a:t>1,5 m</a:t>
                      </a:r>
                      <a:r>
                        <a:rPr lang="pl-PL" sz="1250" baseline="30000" dirty="0">
                          <a:latin typeface="Calibri"/>
                          <a:ea typeface="Times New Roman"/>
                          <a:cs typeface="Times New Roman"/>
                        </a:rPr>
                        <a:t>2</a:t>
                      </a:r>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a:latin typeface="Calibri"/>
                          <a:ea typeface="Times New Roman"/>
                          <a:cs typeface="Times New Roman"/>
                        </a:rPr>
                        <a:t>Rowy (1m)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a:latin typeface="Calibri"/>
                          <a:ea typeface="Times New Roman"/>
                          <a:cs typeface="Times New Roman"/>
                        </a:rPr>
                        <a:t>3</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dirty="0">
                          <a:latin typeface="Calibri"/>
                          <a:ea typeface="Times New Roman"/>
                          <a:cs typeface="Times New Roman"/>
                        </a:rPr>
                        <a:t>2</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a:latin typeface="Calibri"/>
                          <a:ea typeface="Times New Roman"/>
                          <a:cs typeface="Times New Roman"/>
                        </a:rPr>
                        <a:t>6,0 m</a:t>
                      </a:r>
                      <a:r>
                        <a:rPr lang="pl-PL" sz="1250" baseline="30000">
                          <a:latin typeface="Calibri"/>
                          <a:ea typeface="Times New Roman"/>
                          <a:cs typeface="Times New Roman"/>
                        </a:rPr>
                        <a:t>2</a:t>
                      </a:r>
                      <a:endParaRPr lang="pl-PL" sz="125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dirty="0">
                          <a:latin typeface="Calibri"/>
                          <a:ea typeface="Times New Roman"/>
                          <a:cs typeface="Times New Roman"/>
                        </a:rPr>
                        <a:t>Strefy buforowe (1m)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dirty="0">
                          <a:latin typeface="Calibri"/>
                          <a:ea typeface="Times New Roman"/>
                          <a:cs typeface="Times New Roman"/>
                        </a:rPr>
                        <a:t>6</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1,5</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dirty="0">
                          <a:latin typeface="Calibri"/>
                          <a:ea typeface="Times New Roman"/>
                          <a:cs typeface="Times New Roman"/>
                        </a:rPr>
                        <a:t>9,0 m</a:t>
                      </a:r>
                      <a:r>
                        <a:rPr lang="pl-PL" sz="1250" baseline="30000" dirty="0">
                          <a:latin typeface="Calibri"/>
                          <a:ea typeface="Times New Roman"/>
                          <a:cs typeface="Times New Roman"/>
                        </a:rPr>
                        <a:t>2</a:t>
                      </a:r>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gridSpan="4">
                  <a:txBody>
                    <a:bodyPr/>
                    <a:lstStyle/>
                    <a:p>
                      <a:pPr algn="ctr">
                        <a:lnSpc>
                          <a:spcPct val="115000"/>
                        </a:lnSpc>
                        <a:spcAft>
                          <a:spcPts val="0"/>
                        </a:spcAft>
                      </a:pPr>
                      <a:r>
                        <a:rPr lang="pl-PL" sz="1250" dirty="0">
                          <a:latin typeface="Calibri"/>
                          <a:ea typeface="Times New Roman"/>
                          <a:cs typeface="Times New Roman"/>
                        </a:rPr>
                        <a:t>Pasy kwalifikujących się hektarów na obrzeżach lasu (1m)</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r>
              <a:tr h="218257">
                <a:tc>
                  <a:txBody>
                    <a:bodyPr/>
                    <a:lstStyle/>
                    <a:p>
                      <a:pPr algn="just">
                        <a:lnSpc>
                          <a:spcPct val="115000"/>
                        </a:lnSpc>
                        <a:spcAft>
                          <a:spcPts val="0"/>
                        </a:spcAft>
                      </a:pPr>
                      <a:r>
                        <a:rPr lang="pl-PL" sz="1250">
                          <a:latin typeface="Calibri"/>
                          <a:ea typeface="Times New Roman"/>
                          <a:cs typeface="Times New Roman"/>
                        </a:rPr>
                        <a:t>- z produkcją</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dirty="0">
                          <a:latin typeface="Calibri"/>
                          <a:ea typeface="Times New Roman"/>
                          <a:cs typeface="Times New Roman"/>
                        </a:rPr>
                        <a:t>6</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0,3</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dirty="0">
                          <a:latin typeface="Calibri"/>
                          <a:ea typeface="Times New Roman"/>
                          <a:cs typeface="Times New Roman"/>
                        </a:rPr>
                        <a:t>1,8 m</a:t>
                      </a:r>
                      <a:r>
                        <a:rPr lang="pl-PL" sz="1250" baseline="30000" dirty="0">
                          <a:latin typeface="Calibri"/>
                          <a:ea typeface="Times New Roman"/>
                          <a:cs typeface="Times New Roman"/>
                        </a:rPr>
                        <a:t>2</a:t>
                      </a:r>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a:latin typeface="Calibri"/>
                          <a:ea typeface="Times New Roman"/>
                          <a:cs typeface="Times New Roman"/>
                        </a:rPr>
                        <a:t>- bez produkcji</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a:latin typeface="Calibri"/>
                          <a:ea typeface="Times New Roman"/>
                          <a:cs typeface="Times New Roman"/>
                        </a:rPr>
                        <a:t>6</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1,5</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dirty="0">
                          <a:latin typeface="Calibri"/>
                          <a:ea typeface="Times New Roman"/>
                          <a:cs typeface="Times New Roman"/>
                        </a:rPr>
                        <a:t>9,0 m</a:t>
                      </a:r>
                      <a:r>
                        <a:rPr lang="pl-PL" sz="1250" baseline="30000" dirty="0">
                          <a:latin typeface="Calibri"/>
                          <a:ea typeface="Times New Roman"/>
                          <a:cs typeface="Times New Roman"/>
                        </a:rPr>
                        <a:t>2</a:t>
                      </a:r>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495">
                <a:tc>
                  <a:txBody>
                    <a:bodyPr/>
                    <a:lstStyle/>
                    <a:p>
                      <a:pPr algn="just">
                        <a:lnSpc>
                          <a:spcPct val="115000"/>
                        </a:lnSpc>
                        <a:spcAft>
                          <a:spcPts val="0"/>
                        </a:spcAft>
                      </a:pPr>
                      <a:r>
                        <a:rPr lang="pl-PL" sz="1250">
                          <a:latin typeface="Calibri"/>
                          <a:ea typeface="Times New Roman"/>
                          <a:cs typeface="Times New Roman"/>
                        </a:rPr>
                        <a:t>Obszary z zagajnikami o krótkiej rotacji (1 m</a:t>
                      </a:r>
                      <a:r>
                        <a:rPr lang="pl-PL" sz="1250" baseline="30000">
                          <a:latin typeface="Calibri"/>
                          <a:ea typeface="Times New Roman"/>
                          <a:cs typeface="Times New Roman"/>
                        </a:rPr>
                        <a:t>2</a:t>
                      </a:r>
                      <a:r>
                        <a:rPr lang="pl-PL" sz="1250">
                          <a:latin typeface="Calibri"/>
                          <a:ea typeface="Times New Roman"/>
                          <a:cs typeface="Times New Roman"/>
                        </a:rPr>
                        <a:t>)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dirty="0">
                          <a:latin typeface="Calibri"/>
                          <a:ea typeface="Times New Roman"/>
                          <a:cs typeface="Times New Roman"/>
                        </a:rPr>
                        <a:t>-</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0,3</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dirty="0">
                          <a:latin typeface="Calibri"/>
                          <a:ea typeface="Times New Roman"/>
                          <a:cs typeface="Times New Roman"/>
                        </a:rPr>
                        <a:t>0,3 m</a:t>
                      </a:r>
                      <a:r>
                        <a:rPr lang="pl-PL" sz="1250" baseline="30000" dirty="0">
                          <a:latin typeface="Calibri"/>
                          <a:ea typeface="Times New Roman"/>
                          <a:cs typeface="Times New Roman"/>
                        </a:rPr>
                        <a:t>2</a:t>
                      </a:r>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257">
                <a:tc>
                  <a:txBody>
                    <a:bodyPr/>
                    <a:lstStyle/>
                    <a:p>
                      <a:pPr algn="just">
                        <a:lnSpc>
                          <a:spcPct val="115000"/>
                        </a:lnSpc>
                        <a:spcAft>
                          <a:spcPts val="0"/>
                        </a:spcAft>
                      </a:pPr>
                      <a:r>
                        <a:rPr lang="pl-PL" sz="1250">
                          <a:latin typeface="Calibri"/>
                          <a:ea typeface="Times New Roman"/>
                          <a:cs typeface="Times New Roman"/>
                        </a:rPr>
                        <a:t>Obszary zalesione w ramach PROW (1m</a:t>
                      </a:r>
                      <a:r>
                        <a:rPr lang="pl-PL" sz="1250" baseline="30000">
                          <a:latin typeface="Calibri"/>
                          <a:ea typeface="Times New Roman"/>
                          <a:cs typeface="Times New Roman"/>
                        </a:rPr>
                        <a:t>2</a:t>
                      </a:r>
                      <a:r>
                        <a:rPr lang="pl-PL" sz="1250">
                          <a:latin typeface="Calibri"/>
                          <a:ea typeface="Times New Roman"/>
                          <a:cs typeface="Times New Roman"/>
                        </a:rPr>
                        <a:t>)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a:latin typeface="Calibri"/>
                          <a:ea typeface="Times New Roman"/>
                          <a:cs typeface="Times New Roman"/>
                        </a:rPr>
                        <a:t>-</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1</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dirty="0">
                          <a:latin typeface="Calibri"/>
                          <a:ea typeface="Times New Roman"/>
                          <a:cs typeface="Times New Roman"/>
                        </a:rPr>
                        <a:t>1,0 m</a:t>
                      </a:r>
                      <a:r>
                        <a:rPr lang="pl-PL" sz="1250" baseline="30000" dirty="0">
                          <a:latin typeface="Calibri"/>
                          <a:ea typeface="Times New Roman"/>
                          <a:cs typeface="Times New Roman"/>
                        </a:rPr>
                        <a:t>2</a:t>
                      </a:r>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96">
                <a:tc>
                  <a:txBody>
                    <a:bodyPr/>
                    <a:lstStyle/>
                    <a:p>
                      <a:pPr algn="just">
                        <a:lnSpc>
                          <a:spcPct val="115000"/>
                        </a:lnSpc>
                        <a:spcAft>
                          <a:spcPts val="0"/>
                        </a:spcAft>
                      </a:pPr>
                      <a:r>
                        <a:rPr lang="pl-PL" sz="1250" dirty="0">
                          <a:latin typeface="Calibri"/>
                          <a:ea typeface="Times New Roman"/>
                          <a:cs typeface="Times New Roman"/>
                        </a:rPr>
                        <a:t>Obszary z międzyplonami lub okrywą zieloną (1 m</a:t>
                      </a:r>
                      <a:r>
                        <a:rPr lang="pl-PL" sz="1250" baseline="30000" dirty="0">
                          <a:latin typeface="Calibri"/>
                          <a:ea typeface="Times New Roman"/>
                          <a:cs typeface="Times New Roman"/>
                        </a:rPr>
                        <a:t>2</a:t>
                      </a:r>
                      <a:r>
                        <a:rPr lang="pl-PL" sz="1250" dirty="0">
                          <a:latin typeface="Calibri"/>
                          <a:ea typeface="Times New Roman"/>
                          <a:cs typeface="Times New Roman"/>
                        </a:rPr>
                        <a:t>) </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a:latin typeface="Calibri"/>
                          <a:ea typeface="Times New Roman"/>
                          <a:cs typeface="Times New Roman"/>
                        </a:rPr>
                        <a:t>-</a:t>
                      </a: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0,3</a:t>
                      </a: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dirty="0">
                          <a:latin typeface="Calibri"/>
                          <a:ea typeface="Times New Roman"/>
                          <a:cs typeface="Times New Roman"/>
                        </a:rPr>
                        <a:t>0,3 m</a:t>
                      </a:r>
                      <a:r>
                        <a:rPr lang="pl-PL" sz="1250" baseline="30000" dirty="0">
                          <a:latin typeface="Calibri"/>
                          <a:ea typeface="Times New Roman"/>
                          <a:cs typeface="Times New Roman"/>
                        </a:rPr>
                        <a:t>2</a:t>
                      </a:r>
                      <a:endParaRPr lang="pl-PL" sz="1250" dirty="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96">
                <a:tc>
                  <a:txBody>
                    <a:bodyPr/>
                    <a:lstStyle/>
                    <a:p>
                      <a:pPr algn="just">
                        <a:lnSpc>
                          <a:spcPct val="115000"/>
                        </a:lnSpc>
                        <a:spcAft>
                          <a:spcPts val="0"/>
                        </a:spcAft>
                      </a:pPr>
                      <a:r>
                        <a:rPr lang="pl-PL" sz="1250" dirty="0">
                          <a:latin typeface="Calibri"/>
                          <a:ea typeface="Times New Roman"/>
                          <a:cs typeface="Times New Roman"/>
                        </a:rPr>
                        <a:t>Obszary objęte uprawami wiążącymi azot (1m</a:t>
                      </a:r>
                      <a:r>
                        <a:rPr lang="pl-PL" sz="1250" baseline="30000" dirty="0">
                          <a:latin typeface="Calibri"/>
                          <a:ea typeface="Times New Roman"/>
                          <a:cs typeface="Times New Roman"/>
                        </a:rPr>
                        <a:t>2</a:t>
                      </a:r>
                      <a:r>
                        <a:rPr lang="pl-PL" sz="1250" dirty="0" smtClean="0">
                          <a:latin typeface="Calibri"/>
                          <a:ea typeface="Times New Roman"/>
                          <a:cs typeface="Times New Roman"/>
                        </a:rPr>
                        <a:t>)</a:t>
                      </a: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35305" algn="r">
                        <a:lnSpc>
                          <a:spcPct val="115000"/>
                        </a:lnSpc>
                        <a:spcAft>
                          <a:spcPts val="0"/>
                        </a:spcAft>
                      </a:pPr>
                      <a:r>
                        <a:rPr lang="pl-PL" sz="1250" dirty="0">
                          <a:latin typeface="Calibri"/>
                          <a:ea typeface="Times New Roman"/>
                          <a:cs typeface="Times New Roman"/>
                        </a:rPr>
                        <a:t>-</a:t>
                      </a: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54965" algn="r">
                        <a:lnSpc>
                          <a:spcPct val="115000"/>
                        </a:lnSpc>
                        <a:spcAft>
                          <a:spcPts val="0"/>
                        </a:spcAft>
                      </a:pPr>
                      <a:r>
                        <a:rPr lang="pl-PL" sz="1250">
                          <a:latin typeface="Calibri"/>
                          <a:ea typeface="Times New Roman"/>
                          <a:cs typeface="Times New Roman"/>
                        </a:rPr>
                        <a:t>0,7</a:t>
                      </a: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630555" algn="r">
                        <a:lnSpc>
                          <a:spcPct val="115000"/>
                        </a:lnSpc>
                        <a:spcAft>
                          <a:spcPts val="0"/>
                        </a:spcAft>
                      </a:pPr>
                      <a:r>
                        <a:rPr lang="pl-PL" sz="1250" dirty="0">
                          <a:latin typeface="Calibri"/>
                          <a:ea typeface="Times New Roman"/>
                          <a:cs typeface="Times New Roman"/>
                        </a:rPr>
                        <a:t>0,7 m</a:t>
                      </a:r>
                      <a:r>
                        <a:rPr lang="pl-PL" sz="1250" baseline="30000" dirty="0">
                          <a:latin typeface="Calibri"/>
                          <a:ea typeface="Times New Roman"/>
                          <a:cs typeface="Times New Roman"/>
                        </a:rPr>
                        <a:t>2</a:t>
                      </a:r>
                      <a:endParaRPr lang="pl-PL" sz="1250" dirty="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4734">
                <a:tc>
                  <a:txBody>
                    <a:bodyPr/>
                    <a:lstStyle/>
                    <a:p>
                      <a:pPr algn="just">
                        <a:lnSpc>
                          <a:spcPct val="115000"/>
                        </a:lnSpc>
                        <a:spcAft>
                          <a:spcPts val="0"/>
                        </a:spcAft>
                      </a:pPr>
                      <a:r>
                        <a:rPr lang="pl-PL" sz="1250" dirty="0" smtClean="0">
                          <a:latin typeface="Calibri"/>
                          <a:ea typeface="Times New Roman"/>
                          <a:cs typeface="Times New Roman"/>
                        </a:rPr>
                        <a:t>Miedze śródpolne – o szerokości od 1 m do 20 m, na których</a:t>
                      </a:r>
                      <a:r>
                        <a:rPr lang="pl-PL" sz="1250" baseline="0" dirty="0" smtClean="0">
                          <a:latin typeface="Calibri"/>
                          <a:ea typeface="Times New Roman"/>
                          <a:cs typeface="Times New Roman"/>
                        </a:rPr>
                        <a:t> nie jest prowadzona produkcja rolna (1m)</a:t>
                      </a:r>
                      <a:endParaRPr lang="pl-PL" sz="1250" dirty="0">
                        <a:latin typeface="Calibri"/>
                        <a:ea typeface="Times New Roman"/>
                        <a:cs typeface="Times New Roman"/>
                      </a:endParaRPr>
                    </a:p>
                  </a:txBody>
                  <a:tcPr marL="5156" marR="5156" marT="51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5305" algn="r">
                        <a:lnSpc>
                          <a:spcPct val="115000"/>
                        </a:lnSpc>
                        <a:spcAft>
                          <a:spcPts val="0"/>
                        </a:spcAft>
                      </a:pPr>
                      <a:r>
                        <a:rPr lang="pl-PL" sz="1250" dirty="0" smtClean="0">
                          <a:latin typeface="Calibri"/>
                          <a:ea typeface="Times New Roman"/>
                          <a:cs typeface="Times New Roman"/>
                        </a:rPr>
                        <a:t>6</a:t>
                      </a:r>
                      <a:endParaRPr lang="pl-PL" sz="1250" dirty="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4965" algn="r">
                        <a:lnSpc>
                          <a:spcPct val="115000"/>
                        </a:lnSpc>
                        <a:spcAft>
                          <a:spcPts val="0"/>
                        </a:spcAft>
                      </a:pPr>
                      <a:r>
                        <a:rPr lang="pl-PL" sz="1250" dirty="0" smtClean="0">
                          <a:latin typeface="Calibri"/>
                          <a:ea typeface="Times New Roman"/>
                          <a:cs typeface="Times New Roman"/>
                        </a:rPr>
                        <a:t>1,5</a:t>
                      </a:r>
                      <a:endParaRPr lang="pl-PL" sz="1250" dirty="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0555" algn="r">
                        <a:lnSpc>
                          <a:spcPct val="115000"/>
                        </a:lnSpc>
                        <a:spcAft>
                          <a:spcPts val="0"/>
                        </a:spcAft>
                      </a:pPr>
                      <a:r>
                        <a:rPr lang="pl-PL" sz="1250" dirty="0" smtClean="0">
                          <a:latin typeface="Calibri"/>
                          <a:ea typeface="Times New Roman"/>
                          <a:cs typeface="Times New Roman"/>
                        </a:rPr>
                        <a:t>9  m</a:t>
                      </a:r>
                      <a:r>
                        <a:rPr lang="pl-PL" sz="1250" baseline="30000" dirty="0" smtClean="0">
                          <a:latin typeface="Calibri"/>
                          <a:ea typeface="Times New Roman"/>
                          <a:cs typeface="Times New Roman"/>
                        </a:rPr>
                        <a:t>2</a:t>
                      </a:r>
                      <a:endParaRPr lang="pl-PL" sz="1250" dirty="0">
                        <a:latin typeface="Calibri"/>
                        <a:ea typeface="Times New Roman"/>
                        <a:cs typeface="Times New Roman"/>
                      </a:endParaRPr>
                    </a:p>
                  </a:txBody>
                  <a:tcPr marL="5156" marR="5156" marT="51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620713"/>
            <a:ext cx="8459787" cy="950899"/>
          </a:xfrm>
        </p:spPr>
        <p:txBody>
          <a:bodyPr/>
          <a:lstStyle/>
          <a:p>
            <a:r>
              <a:rPr lang="pl-PL" sz="2800" dirty="0" smtClean="0">
                <a:solidFill>
                  <a:srgbClr val="C00000"/>
                </a:solidFill>
              </a:rPr>
              <a:t>Zasady obliczania płatności za zazielenienie</a:t>
            </a:r>
            <a:endParaRPr lang="pl-PL" sz="2800" dirty="0">
              <a:solidFill>
                <a:srgbClr val="C00000"/>
              </a:solidFill>
            </a:endParaRPr>
          </a:p>
        </p:txBody>
      </p:sp>
      <p:sp>
        <p:nvSpPr>
          <p:cNvPr id="3" name="Symbol zastępczy zawartości 2"/>
          <p:cNvSpPr>
            <a:spLocks noGrp="1"/>
          </p:cNvSpPr>
          <p:nvPr>
            <p:ph idx="1"/>
          </p:nvPr>
        </p:nvSpPr>
        <p:spPr>
          <a:xfrm>
            <a:off x="357158" y="1981200"/>
            <a:ext cx="8101042" cy="1019172"/>
          </a:xfrm>
        </p:spPr>
        <p:txBody>
          <a:bodyPr/>
          <a:lstStyle/>
          <a:p>
            <a:pPr algn="just">
              <a:buNone/>
            </a:pPr>
            <a:r>
              <a:rPr lang="pl-PL" sz="1800" b="1" dirty="0" smtClean="0"/>
              <a:t>	Podstawę obliczania płatności za zazielenianie stanowi zatwierdzona powierzchnia określona dla jednolitej płatności obszarowej</a:t>
            </a:r>
          </a:p>
          <a:p>
            <a:pPr>
              <a:buFont typeface="Wingdings" pitchFamily="2" charset="2"/>
              <a:buChar char="q"/>
            </a:pPr>
            <a:endParaRPr lang="pl-PL" dirty="0" smtClean="0"/>
          </a:p>
          <a:p>
            <a:pPr>
              <a:buNone/>
            </a:pPr>
            <a:endParaRPr lang="pl-PL" dirty="0" smtClean="0"/>
          </a:p>
          <a:p>
            <a:pPr>
              <a:buNone/>
            </a:pPr>
            <a:endParaRPr lang="pl-PL" dirty="0"/>
          </a:p>
        </p:txBody>
      </p:sp>
      <p:sp>
        <p:nvSpPr>
          <p:cNvPr id="7" name="pole tekstowe 6"/>
          <p:cNvSpPr txBox="1"/>
          <p:nvPr/>
        </p:nvSpPr>
        <p:spPr>
          <a:xfrm>
            <a:off x="928662" y="3357562"/>
            <a:ext cx="2071702" cy="830997"/>
          </a:xfrm>
          <a:prstGeom prst="rect">
            <a:avLst/>
          </a:prstGeom>
          <a:noFill/>
        </p:spPr>
        <p:txBody>
          <a:bodyPr wrap="square" rtlCol="0">
            <a:spAutoFit/>
          </a:bodyPr>
          <a:lstStyle/>
          <a:p>
            <a:r>
              <a:rPr lang="pl-PL" b="1" dirty="0" smtClean="0"/>
              <a:t>Powierzchnia do obliczania płatności za zazielenianie </a:t>
            </a:r>
            <a:endParaRPr lang="pl-PL" b="1" dirty="0"/>
          </a:p>
        </p:txBody>
      </p:sp>
      <p:sp>
        <p:nvSpPr>
          <p:cNvPr id="9" name="pole tekstowe 8"/>
          <p:cNvSpPr txBox="1"/>
          <p:nvPr/>
        </p:nvSpPr>
        <p:spPr>
          <a:xfrm>
            <a:off x="2786050" y="3643314"/>
            <a:ext cx="857256" cy="369332"/>
          </a:xfrm>
          <a:prstGeom prst="rect">
            <a:avLst/>
          </a:prstGeom>
          <a:noFill/>
        </p:spPr>
        <p:txBody>
          <a:bodyPr wrap="square" rtlCol="0">
            <a:spAutoFit/>
          </a:bodyPr>
          <a:lstStyle/>
          <a:p>
            <a:r>
              <a:rPr lang="pl-PL" sz="1800" b="1" dirty="0" smtClean="0"/>
              <a:t>=</a:t>
            </a:r>
            <a:endParaRPr lang="pl-PL" sz="1800" b="1" dirty="0"/>
          </a:p>
        </p:txBody>
      </p:sp>
      <p:sp>
        <p:nvSpPr>
          <p:cNvPr id="10" name="pole tekstowe 9"/>
          <p:cNvSpPr txBox="1"/>
          <p:nvPr/>
        </p:nvSpPr>
        <p:spPr>
          <a:xfrm>
            <a:off x="3571868" y="3357562"/>
            <a:ext cx="1500198" cy="830997"/>
          </a:xfrm>
          <a:prstGeom prst="rect">
            <a:avLst/>
          </a:prstGeom>
          <a:noFill/>
        </p:spPr>
        <p:txBody>
          <a:bodyPr wrap="square" rtlCol="0">
            <a:spAutoFit/>
          </a:bodyPr>
          <a:lstStyle/>
          <a:p>
            <a:r>
              <a:rPr lang="pl-PL" b="1" dirty="0" smtClean="0"/>
              <a:t>Zatwierdzona powierzchnia dla JPO</a:t>
            </a:r>
            <a:endParaRPr lang="pl-PL" b="1" dirty="0"/>
          </a:p>
        </p:txBody>
      </p:sp>
      <p:sp>
        <p:nvSpPr>
          <p:cNvPr id="11" name="pole tekstowe 10"/>
          <p:cNvSpPr txBox="1"/>
          <p:nvPr/>
        </p:nvSpPr>
        <p:spPr>
          <a:xfrm>
            <a:off x="5143504" y="3643314"/>
            <a:ext cx="571504" cy="338554"/>
          </a:xfrm>
          <a:prstGeom prst="rect">
            <a:avLst/>
          </a:prstGeom>
          <a:noFill/>
        </p:spPr>
        <p:txBody>
          <a:bodyPr wrap="square" rtlCol="0">
            <a:spAutoFit/>
          </a:bodyPr>
          <a:lstStyle/>
          <a:p>
            <a:r>
              <a:rPr lang="pl-PL" dirty="0" smtClean="0"/>
              <a:t>-</a:t>
            </a:r>
            <a:endParaRPr lang="pl-PL" dirty="0"/>
          </a:p>
        </p:txBody>
      </p:sp>
      <p:sp>
        <p:nvSpPr>
          <p:cNvPr id="12" name="pole tekstowe 11"/>
          <p:cNvSpPr txBox="1"/>
          <p:nvPr/>
        </p:nvSpPr>
        <p:spPr>
          <a:xfrm>
            <a:off x="5786446" y="3429000"/>
            <a:ext cx="1357322" cy="584775"/>
          </a:xfrm>
          <a:prstGeom prst="rect">
            <a:avLst/>
          </a:prstGeom>
          <a:noFill/>
        </p:spPr>
        <p:txBody>
          <a:bodyPr wrap="square" rtlCol="0">
            <a:spAutoFit/>
          </a:bodyPr>
          <a:lstStyle/>
          <a:p>
            <a:r>
              <a:rPr lang="pl-PL" b="1" dirty="0" smtClean="0"/>
              <a:t>Ewentualne zmniejszenia</a:t>
            </a:r>
            <a:endParaRPr lang="pl-PL"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620713"/>
            <a:ext cx="8459787" cy="808023"/>
          </a:xfrm>
        </p:spPr>
        <p:txBody>
          <a:bodyPr/>
          <a:lstStyle/>
          <a:p>
            <a:r>
              <a:rPr lang="pl-PL" sz="3200" dirty="0" smtClean="0">
                <a:solidFill>
                  <a:srgbClr val="C00000"/>
                </a:solidFill>
              </a:rPr>
              <a:t>Zmniejszenia  - dywersyfikacja upraw</a:t>
            </a:r>
            <a:endParaRPr lang="pl-PL" sz="3200" dirty="0">
              <a:solidFill>
                <a:srgbClr val="C00000"/>
              </a:solidFill>
            </a:endParaRPr>
          </a:p>
        </p:txBody>
      </p:sp>
      <p:sp>
        <p:nvSpPr>
          <p:cNvPr id="3" name="Symbol zastępczy zawartości 2"/>
          <p:cNvSpPr>
            <a:spLocks noGrp="1"/>
          </p:cNvSpPr>
          <p:nvPr>
            <p:ph idx="1"/>
          </p:nvPr>
        </p:nvSpPr>
        <p:spPr>
          <a:xfrm>
            <a:off x="467544" y="1285860"/>
            <a:ext cx="8676456" cy="5143536"/>
          </a:xfrm>
        </p:spPr>
        <p:txBody>
          <a:bodyPr/>
          <a:lstStyle/>
          <a:p>
            <a:pPr marL="0" indent="0" algn="just">
              <a:buNone/>
            </a:pPr>
            <a:endParaRPr lang="pl-PL" sz="100" b="1" dirty="0" smtClean="0"/>
          </a:p>
          <a:p>
            <a:pPr marL="0" indent="0" algn="just">
              <a:buNone/>
            </a:pPr>
            <a:r>
              <a:rPr lang="pl-PL" sz="1800" b="1" dirty="0" smtClean="0"/>
              <a:t>Gospodarstwa o powierzchni gruntów ornych 10-30 ha</a:t>
            </a:r>
          </a:p>
          <a:p>
            <a:pPr marL="0" indent="0" algn="just">
              <a:buNone/>
            </a:pPr>
            <a:endParaRPr lang="pl-PL" sz="900" dirty="0" smtClean="0"/>
          </a:p>
          <a:p>
            <a:pPr marL="0" indent="0" algn="just">
              <a:buNone/>
            </a:pPr>
            <a:r>
              <a:rPr lang="pl-PL" sz="1800" dirty="0" smtClean="0"/>
              <a:t>jeżeli uprawa główna zajmuje </a:t>
            </a:r>
            <a:r>
              <a:rPr lang="pl-PL" sz="1800" b="1" dirty="0" smtClean="0"/>
              <a:t>więcej niż 75% </a:t>
            </a:r>
            <a:r>
              <a:rPr lang="pl-PL" sz="1800" dirty="0" smtClean="0"/>
              <a:t>całkowitej powierzchni gruntów ornych wówczas zmniejszenie w zakresie dywersyfikacji upraw stanowi </a:t>
            </a:r>
            <a:r>
              <a:rPr lang="pl-PL" sz="1800" b="1" dirty="0" smtClean="0"/>
              <a:t>50% całkowitej zatwierdzonej powierzchni gruntów ornych </a:t>
            </a:r>
            <a:r>
              <a:rPr lang="pl-PL" sz="1800" dirty="0" smtClean="0"/>
              <a:t>pomnożonej przez </a:t>
            </a:r>
            <a:r>
              <a:rPr lang="pl-PL" sz="1800" b="1" dirty="0" smtClean="0"/>
              <a:t>współczynnik różnicy</a:t>
            </a:r>
            <a:r>
              <a:rPr lang="pl-PL" sz="1800" b="1" baseline="-25000" dirty="0" smtClean="0"/>
              <a:t>1</a:t>
            </a:r>
            <a:r>
              <a:rPr lang="pl-PL" sz="1800" dirty="0" smtClean="0"/>
              <a:t>. </a:t>
            </a:r>
          </a:p>
          <a:p>
            <a:pPr lvl="1" algn="just">
              <a:buNone/>
            </a:pPr>
            <a:endParaRPr lang="pl-PL" dirty="0"/>
          </a:p>
        </p:txBody>
      </p:sp>
      <p:sp>
        <p:nvSpPr>
          <p:cNvPr id="11" name="pole tekstowe 10"/>
          <p:cNvSpPr txBox="1"/>
          <p:nvPr/>
        </p:nvSpPr>
        <p:spPr>
          <a:xfrm>
            <a:off x="1979712" y="3068960"/>
            <a:ext cx="1643074" cy="923330"/>
          </a:xfrm>
          <a:prstGeom prst="rect">
            <a:avLst/>
          </a:prstGeom>
          <a:noFill/>
        </p:spPr>
        <p:txBody>
          <a:bodyPr wrap="square" rtlCol="0">
            <a:spAutoFit/>
          </a:bodyPr>
          <a:lstStyle/>
          <a:p>
            <a:r>
              <a:rPr lang="pl-PL" sz="1800" b="1" dirty="0" smtClean="0">
                <a:solidFill>
                  <a:schemeClr val="accent1"/>
                </a:solidFill>
              </a:rPr>
              <a:t>Zmniejszenie w zakresie dywersyfikacji</a:t>
            </a:r>
            <a:endParaRPr lang="pl-PL" sz="1800" dirty="0">
              <a:solidFill>
                <a:schemeClr val="accent1"/>
              </a:solidFill>
            </a:endParaRPr>
          </a:p>
        </p:txBody>
      </p:sp>
      <p:sp>
        <p:nvSpPr>
          <p:cNvPr id="12" name="pole tekstowe 11"/>
          <p:cNvSpPr txBox="1"/>
          <p:nvPr/>
        </p:nvSpPr>
        <p:spPr>
          <a:xfrm>
            <a:off x="3571868" y="3214686"/>
            <a:ext cx="285752" cy="338554"/>
          </a:xfrm>
          <a:prstGeom prst="rect">
            <a:avLst/>
          </a:prstGeom>
          <a:noFill/>
        </p:spPr>
        <p:txBody>
          <a:bodyPr wrap="square" rtlCol="0">
            <a:spAutoFit/>
          </a:bodyPr>
          <a:lstStyle/>
          <a:p>
            <a:r>
              <a:rPr lang="pl-PL" b="1" dirty="0" smtClean="0">
                <a:solidFill>
                  <a:schemeClr val="accent1"/>
                </a:solidFill>
              </a:rPr>
              <a:t>=</a:t>
            </a:r>
            <a:endParaRPr lang="pl-PL" b="1" dirty="0">
              <a:solidFill>
                <a:schemeClr val="accent1"/>
              </a:solidFill>
            </a:endParaRPr>
          </a:p>
        </p:txBody>
      </p:sp>
      <p:sp>
        <p:nvSpPr>
          <p:cNvPr id="13" name="pole tekstowe 12"/>
          <p:cNvSpPr txBox="1"/>
          <p:nvPr/>
        </p:nvSpPr>
        <p:spPr>
          <a:xfrm>
            <a:off x="3929058" y="3214686"/>
            <a:ext cx="3714776" cy="369332"/>
          </a:xfrm>
          <a:prstGeom prst="rect">
            <a:avLst/>
          </a:prstGeom>
          <a:noFill/>
        </p:spPr>
        <p:txBody>
          <a:bodyPr wrap="square" rtlCol="0">
            <a:spAutoFit/>
          </a:bodyPr>
          <a:lstStyle/>
          <a:p>
            <a:r>
              <a:rPr lang="pl-PL" sz="1800" b="1" dirty="0" smtClean="0">
                <a:solidFill>
                  <a:schemeClr val="accent1"/>
                </a:solidFill>
              </a:rPr>
              <a:t>50%  * GO *współczynnik różnicy</a:t>
            </a:r>
            <a:r>
              <a:rPr lang="pl-PL" sz="1800" b="1" baseline="-25000" dirty="0" smtClean="0">
                <a:solidFill>
                  <a:schemeClr val="accent1"/>
                </a:solidFill>
              </a:rPr>
              <a:t>1</a:t>
            </a:r>
            <a:r>
              <a:rPr lang="pl-PL" sz="1800" b="1" dirty="0" smtClean="0">
                <a:solidFill>
                  <a:schemeClr val="accent1"/>
                </a:solidFill>
              </a:rPr>
              <a:t>,</a:t>
            </a:r>
            <a:endParaRPr lang="pl-PL" sz="1800" b="1" dirty="0">
              <a:solidFill>
                <a:schemeClr val="accent1"/>
              </a:solidFill>
            </a:endParaRPr>
          </a:p>
        </p:txBody>
      </p:sp>
      <p:sp>
        <p:nvSpPr>
          <p:cNvPr id="14" name="pole tekstowe 13"/>
          <p:cNvSpPr txBox="1"/>
          <p:nvPr/>
        </p:nvSpPr>
        <p:spPr>
          <a:xfrm>
            <a:off x="1428728" y="4143380"/>
            <a:ext cx="1214446" cy="307777"/>
          </a:xfrm>
          <a:prstGeom prst="rect">
            <a:avLst/>
          </a:prstGeom>
          <a:noFill/>
        </p:spPr>
        <p:txBody>
          <a:bodyPr wrap="square" rtlCol="0">
            <a:spAutoFit/>
          </a:bodyPr>
          <a:lstStyle/>
          <a:p>
            <a:r>
              <a:rPr lang="pl-PL" sz="1400" dirty="0" smtClean="0"/>
              <a:t>gdzie:</a:t>
            </a:r>
            <a:endParaRPr lang="pl-PL" sz="1400" dirty="0"/>
          </a:p>
        </p:txBody>
      </p:sp>
      <p:sp>
        <p:nvSpPr>
          <p:cNvPr id="15" name="pole tekstowe 14"/>
          <p:cNvSpPr txBox="1"/>
          <p:nvPr/>
        </p:nvSpPr>
        <p:spPr>
          <a:xfrm>
            <a:off x="2285984" y="4429132"/>
            <a:ext cx="2071702" cy="307777"/>
          </a:xfrm>
          <a:prstGeom prst="rect">
            <a:avLst/>
          </a:prstGeom>
          <a:noFill/>
        </p:spPr>
        <p:txBody>
          <a:bodyPr wrap="square" rtlCol="0">
            <a:spAutoFit/>
          </a:bodyPr>
          <a:lstStyle/>
          <a:p>
            <a:r>
              <a:rPr lang="pl-PL" sz="1400" b="1" dirty="0" smtClean="0"/>
              <a:t>współczynnik różnicy</a:t>
            </a:r>
            <a:r>
              <a:rPr lang="pl-PL" sz="1400" b="1" baseline="-25000" dirty="0" smtClean="0"/>
              <a:t>1</a:t>
            </a:r>
            <a:r>
              <a:rPr lang="pl-PL" sz="1400" b="1" dirty="0" smtClean="0"/>
              <a:t> </a:t>
            </a:r>
            <a:endParaRPr lang="pl-PL" sz="1400" b="1" dirty="0"/>
          </a:p>
        </p:txBody>
      </p:sp>
      <p:sp>
        <p:nvSpPr>
          <p:cNvPr id="16" name="pole tekstowe 15"/>
          <p:cNvSpPr txBox="1"/>
          <p:nvPr/>
        </p:nvSpPr>
        <p:spPr>
          <a:xfrm>
            <a:off x="4143372" y="4429132"/>
            <a:ext cx="428628" cy="338554"/>
          </a:xfrm>
          <a:prstGeom prst="rect">
            <a:avLst/>
          </a:prstGeom>
          <a:noFill/>
        </p:spPr>
        <p:txBody>
          <a:bodyPr wrap="square" rtlCol="0">
            <a:spAutoFit/>
          </a:bodyPr>
          <a:lstStyle/>
          <a:p>
            <a:r>
              <a:rPr lang="pl-PL" dirty="0" smtClean="0"/>
              <a:t>-</a:t>
            </a:r>
            <a:endParaRPr lang="pl-PL" dirty="0"/>
          </a:p>
        </p:txBody>
      </p:sp>
      <p:sp>
        <p:nvSpPr>
          <p:cNvPr id="17" name="pole tekstowe 16"/>
          <p:cNvSpPr txBox="1"/>
          <p:nvPr/>
        </p:nvSpPr>
        <p:spPr>
          <a:xfrm>
            <a:off x="4500562" y="4429132"/>
            <a:ext cx="4214842" cy="738664"/>
          </a:xfrm>
          <a:prstGeom prst="rect">
            <a:avLst/>
          </a:prstGeom>
          <a:noFill/>
        </p:spPr>
        <p:txBody>
          <a:bodyPr wrap="square" rtlCol="0">
            <a:spAutoFit/>
          </a:bodyPr>
          <a:lstStyle/>
          <a:p>
            <a:pPr algn="just"/>
            <a:r>
              <a:rPr lang="pl-PL" sz="1400" dirty="0" smtClean="0"/>
              <a:t>iloraz powierzchni uprawy głównej, która przekracza 75%  zatwierdzonej powierzchni GO do całkowitej powierzchni wymaganej dla innych grup upraw</a:t>
            </a:r>
            <a:endParaRPr lang="pl-PL" sz="1400" dirty="0"/>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143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1434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14343" name="Rectangle 7"/>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
        <p:nvSpPr>
          <p:cNvPr id="14345"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14344"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22" y="5572140"/>
            <a:ext cx="4929222" cy="452559"/>
          </a:xfrm>
          <a:prstGeom prst="rect">
            <a:avLst/>
          </a:prstGeom>
          <a:noFill/>
        </p:spPr>
      </p:pic>
      <p:sp>
        <p:nvSpPr>
          <p:cNvPr id="14346" name="Rectangle 10"/>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20713"/>
            <a:ext cx="9143999" cy="665147"/>
          </a:xfrm>
        </p:spPr>
        <p:txBody>
          <a:bodyPr/>
          <a:lstStyle/>
          <a:p>
            <a:r>
              <a:rPr lang="pl-PL" sz="3200" b="1" dirty="0" smtClean="0">
                <a:solidFill>
                  <a:schemeClr val="accent1">
                    <a:lumMod val="50000"/>
                  </a:schemeClr>
                </a:solidFill>
                <a:latin typeface="+mn-lt"/>
                <a:cs typeface="Times New Roman" pitchFamily="18" charset="0"/>
              </a:rPr>
              <a:t/>
            </a:r>
            <a:br>
              <a:rPr lang="pl-PL" sz="3200" b="1" dirty="0" smtClean="0">
                <a:solidFill>
                  <a:schemeClr val="accent1">
                    <a:lumMod val="50000"/>
                  </a:schemeClr>
                </a:solidFill>
                <a:latin typeface="+mn-lt"/>
                <a:cs typeface="Times New Roman" pitchFamily="18" charset="0"/>
              </a:rPr>
            </a:br>
            <a:r>
              <a:rPr lang="pl-PL" sz="3200" dirty="0" smtClean="0">
                <a:solidFill>
                  <a:srgbClr val="C00000"/>
                </a:solidFill>
                <a:latin typeface="+mn-lt"/>
              </a:rPr>
              <a:t> Płatność za zazielenienie (2) </a:t>
            </a:r>
            <a:endParaRPr lang="pl-PL" sz="3200" b="1" dirty="0" smtClean="0">
              <a:solidFill>
                <a:srgbClr val="C00000"/>
              </a:solidFill>
              <a:latin typeface="+mn-lt"/>
              <a:cs typeface="Times New Roman" pitchFamily="18" charset="0"/>
            </a:endParaRPr>
          </a:p>
        </p:txBody>
      </p:sp>
      <p:sp>
        <p:nvSpPr>
          <p:cNvPr id="3" name="Symbol zastępczy zawartości 2"/>
          <p:cNvSpPr>
            <a:spLocks noGrp="1"/>
          </p:cNvSpPr>
          <p:nvPr>
            <p:ph idx="1"/>
          </p:nvPr>
        </p:nvSpPr>
        <p:spPr>
          <a:xfrm>
            <a:off x="285720" y="1628800"/>
            <a:ext cx="8643998" cy="4680520"/>
          </a:xfrm>
        </p:spPr>
        <p:txBody>
          <a:bodyPr/>
          <a:lstStyle/>
          <a:p>
            <a:pPr marL="542925" indent="-542925" algn="just">
              <a:buClr>
                <a:srgbClr val="EF2A03"/>
              </a:buClr>
              <a:buFont typeface="Wingdings" pitchFamily="2" charset="2"/>
              <a:buChar char="q"/>
            </a:pPr>
            <a:r>
              <a:rPr lang="pl-PL" sz="2800" dirty="0"/>
              <a:t>gospodarstwa ekologiczne będą automatycznie objęte płatnością za </a:t>
            </a:r>
            <a:r>
              <a:rPr lang="pl-PL" sz="2800" dirty="0" smtClean="0"/>
              <a:t>zazielenienie (w części, na której prowadzona jest produkcja metodami ekologicznymi)</a:t>
            </a:r>
            <a:endParaRPr lang="pl-PL" sz="2800" dirty="0"/>
          </a:p>
          <a:p>
            <a:pPr marL="542925" indent="-542925" algn="just">
              <a:buClr>
                <a:srgbClr val="EF2A03"/>
              </a:buClr>
              <a:buFont typeface="Wingdings" pitchFamily="2" charset="2"/>
              <a:buChar char="q"/>
            </a:pPr>
            <a:r>
              <a:rPr lang="pl-PL" sz="2800" dirty="0"/>
              <a:t>rolnicy gospodarujący na obszarach Natura 2000 oraz objętych tzw. ramową dyrektywą wodną będą otrzymywać płatność za zazielenienie pod warunkiem realizacji praktyk zazielenienia zgodnie z celami dyrektywy ptasiej, siedliskowej oraz ramowej dyrektywy </a:t>
            </a:r>
            <a:r>
              <a:rPr lang="pl-PL" sz="2800" dirty="0" smtClean="0"/>
              <a:t>wodnej</a:t>
            </a:r>
            <a:endParaRPr lang="pl-PL" sz="3200" dirty="0" smtClean="0"/>
          </a:p>
          <a:p>
            <a:pPr algn="just">
              <a:buClr>
                <a:srgbClr val="EF2A03"/>
              </a:buClr>
              <a:buFont typeface="Wingdings" pitchFamily="2" charset="2"/>
              <a:buChar char="q"/>
            </a:pPr>
            <a:endParaRPr lang="pl-PL" sz="3200" dirty="0" smtClean="0"/>
          </a:p>
          <a:p>
            <a:pPr marL="360000" lvl="2" indent="-363538" algn="just" eaLnBrk="1" fontAlgn="ctr" hangingPunct="1">
              <a:buNone/>
            </a:pPr>
            <a:endParaRPr lang="pl-PL" sz="2400" dirty="0" smtClean="0">
              <a:cs typeface="Times New Roman" pitchFamily="18" charset="0"/>
            </a:endParaRPr>
          </a:p>
        </p:txBody>
      </p:sp>
    </p:spTree>
    <p:extLst>
      <p:ext uri="{BB962C8B-B14F-4D97-AF65-F5344CB8AC3E}">
        <p14:creationId xmlns="" xmlns:p14="http://schemas.microsoft.com/office/powerpoint/2010/main" val="12113590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14348" y="642918"/>
            <a:ext cx="8429652" cy="714380"/>
          </a:xfrm>
        </p:spPr>
        <p:txBody>
          <a:bodyPr/>
          <a:lstStyle/>
          <a:p>
            <a:r>
              <a:rPr lang="pl-PL" sz="3200" dirty="0" smtClean="0">
                <a:solidFill>
                  <a:srgbClr val="C00000"/>
                </a:solidFill>
              </a:rPr>
              <a:t>Zmniejszenia – dywersyfikacja upraw</a:t>
            </a:r>
            <a:endParaRPr lang="pl-PL" sz="3200" dirty="0">
              <a:solidFill>
                <a:srgbClr val="C00000"/>
              </a:solidFill>
            </a:endParaRPr>
          </a:p>
        </p:txBody>
      </p:sp>
      <p:sp>
        <p:nvSpPr>
          <p:cNvPr id="3" name="Symbol zastępczy zawartości 2"/>
          <p:cNvSpPr>
            <a:spLocks noGrp="1"/>
          </p:cNvSpPr>
          <p:nvPr>
            <p:ph idx="1"/>
          </p:nvPr>
        </p:nvSpPr>
        <p:spPr>
          <a:xfrm>
            <a:off x="285720" y="1357298"/>
            <a:ext cx="8501122" cy="3857652"/>
          </a:xfrm>
        </p:spPr>
        <p:txBody>
          <a:bodyPr/>
          <a:lstStyle/>
          <a:p>
            <a:pPr>
              <a:buFont typeface="Wingdings" pitchFamily="2" charset="2"/>
              <a:buChar char="q"/>
            </a:pPr>
            <a:r>
              <a:rPr lang="pl-PL" b="1" dirty="0" smtClean="0"/>
              <a:t>gospodarstwa o powierzchni gruntów ornych powyżej 30 ha</a:t>
            </a:r>
          </a:p>
          <a:p>
            <a:pPr>
              <a:buFont typeface="Wingdings" pitchFamily="2" charset="2"/>
              <a:buChar char="q"/>
            </a:pPr>
            <a:endParaRPr lang="pl-PL" b="1" dirty="0" smtClean="0"/>
          </a:p>
          <a:p>
            <a:pPr indent="12700">
              <a:buNone/>
            </a:pPr>
            <a:r>
              <a:rPr lang="pl-PL" dirty="0" smtClean="0"/>
              <a:t>Jeżeli </a:t>
            </a:r>
            <a:r>
              <a:rPr lang="pl-PL" b="1" dirty="0" smtClean="0"/>
              <a:t>2 uprawy główne </a:t>
            </a:r>
            <a:r>
              <a:rPr lang="pl-PL" dirty="0" smtClean="0"/>
              <a:t>zajmują</a:t>
            </a:r>
            <a:r>
              <a:rPr lang="pl-PL" b="1" dirty="0" smtClean="0"/>
              <a:t> więcej niż 95% </a:t>
            </a:r>
            <a:r>
              <a:rPr lang="pl-PL" dirty="0" smtClean="0"/>
              <a:t>całkowitej powierzchni gruntów ornych</a:t>
            </a:r>
            <a:r>
              <a:rPr lang="pl-PL" b="1" dirty="0" smtClean="0"/>
              <a:t>, </a:t>
            </a:r>
            <a:r>
              <a:rPr lang="pl-PL" dirty="0" smtClean="0"/>
              <a:t>wówczas zmniejszenie w zakresie dywersyfikacji stanowi </a:t>
            </a:r>
            <a:r>
              <a:rPr lang="pl-PL" b="1" dirty="0" smtClean="0"/>
              <a:t>50% całkowitej zatwierdzonej powierzchni gruntów ornych </a:t>
            </a:r>
            <a:r>
              <a:rPr lang="pl-PL" dirty="0" smtClean="0"/>
              <a:t>pomnożonej przez </a:t>
            </a:r>
            <a:r>
              <a:rPr lang="pl-PL" b="1" dirty="0" smtClean="0"/>
              <a:t>współczynnik różnicy</a:t>
            </a:r>
            <a:r>
              <a:rPr lang="pl-PL" b="1" baseline="-25000" dirty="0" smtClean="0"/>
              <a:t>2</a:t>
            </a:r>
            <a:endParaRPr lang="pl-PL" dirty="0"/>
          </a:p>
        </p:txBody>
      </p:sp>
      <p:sp>
        <p:nvSpPr>
          <p:cNvPr id="6" name="pole tekstowe 5"/>
          <p:cNvSpPr txBox="1"/>
          <p:nvPr/>
        </p:nvSpPr>
        <p:spPr>
          <a:xfrm>
            <a:off x="1714480" y="2857496"/>
            <a:ext cx="1643074" cy="923330"/>
          </a:xfrm>
          <a:prstGeom prst="rect">
            <a:avLst/>
          </a:prstGeom>
          <a:noFill/>
        </p:spPr>
        <p:txBody>
          <a:bodyPr wrap="square" rtlCol="0">
            <a:spAutoFit/>
          </a:bodyPr>
          <a:lstStyle/>
          <a:p>
            <a:r>
              <a:rPr lang="pl-PL" sz="1800" b="1" dirty="0" smtClean="0">
                <a:solidFill>
                  <a:schemeClr val="accent1"/>
                </a:solidFill>
              </a:rPr>
              <a:t>Zmniejszenie w zakresie dywersyfikacji</a:t>
            </a:r>
            <a:endParaRPr lang="pl-PL" sz="1800" dirty="0">
              <a:solidFill>
                <a:schemeClr val="accent1"/>
              </a:solidFill>
            </a:endParaRPr>
          </a:p>
        </p:txBody>
      </p:sp>
      <p:sp>
        <p:nvSpPr>
          <p:cNvPr id="7" name="pole tekstowe 6"/>
          <p:cNvSpPr txBox="1"/>
          <p:nvPr/>
        </p:nvSpPr>
        <p:spPr>
          <a:xfrm>
            <a:off x="3428992" y="3071810"/>
            <a:ext cx="285752" cy="338554"/>
          </a:xfrm>
          <a:prstGeom prst="rect">
            <a:avLst/>
          </a:prstGeom>
          <a:noFill/>
        </p:spPr>
        <p:txBody>
          <a:bodyPr wrap="square" rtlCol="0">
            <a:spAutoFit/>
          </a:bodyPr>
          <a:lstStyle/>
          <a:p>
            <a:r>
              <a:rPr lang="pl-PL" b="1" dirty="0" smtClean="0">
                <a:solidFill>
                  <a:schemeClr val="accent1"/>
                </a:solidFill>
              </a:rPr>
              <a:t>=</a:t>
            </a:r>
            <a:endParaRPr lang="pl-PL" b="1" dirty="0">
              <a:solidFill>
                <a:schemeClr val="accent1"/>
              </a:solidFill>
            </a:endParaRPr>
          </a:p>
        </p:txBody>
      </p:sp>
      <p:sp>
        <p:nvSpPr>
          <p:cNvPr id="8" name="pole tekstowe 7"/>
          <p:cNvSpPr txBox="1"/>
          <p:nvPr/>
        </p:nvSpPr>
        <p:spPr>
          <a:xfrm>
            <a:off x="3786182" y="3071810"/>
            <a:ext cx="3714776" cy="369332"/>
          </a:xfrm>
          <a:prstGeom prst="rect">
            <a:avLst/>
          </a:prstGeom>
          <a:noFill/>
        </p:spPr>
        <p:txBody>
          <a:bodyPr wrap="square" rtlCol="0">
            <a:spAutoFit/>
          </a:bodyPr>
          <a:lstStyle/>
          <a:p>
            <a:r>
              <a:rPr lang="pl-PL" sz="1800" b="1" dirty="0" smtClean="0">
                <a:solidFill>
                  <a:schemeClr val="accent1"/>
                </a:solidFill>
              </a:rPr>
              <a:t>50%  * GO *współczynnik różnicy</a:t>
            </a:r>
            <a:r>
              <a:rPr lang="pl-PL" sz="1800" b="1" baseline="-25000" dirty="0" smtClean="0">
                <a:solidFill>
                  <a:schemeClr val="accent1"/>
                </a:solidFill>
              </a:rPr>
              <a:t>2</a:t>
            </a:r>
            <a:r>
              <a:rPr lang="pl-PL" b="1" dirty="0" smtClean="0">
                <a:solidFill>
                  <a:schemeClr val="accent1"/>
                </a:solidFill>
              </a:rPr>
              <a:t>,</a:t>
            </a:r>
            <a:endParaRPr lang="pl-PL" b="1" dirty="0">
              <a:solidFill>
                <a:schemeClr val="accent1"/>
              </a:solidFill>
            </a:endParaRPr>
          </a:p>
        </p:txBody>
      </p:sp>
      <p:sp>
        <p:nvSpPr>
          <p:cNvPr id="9" name="pole tekstowe 8"/>
          <p:cNvSpPr txBox="1"/>
          <p:nvPr/>
        </p:nvSpPr>
        <p:spPr>
          <a:xfrm>
            <a:off x="1285852" y="4000504"/>
            <a:ext cx="1214446" cy="307777"/>
          </a:xfrm>
          <a:prstGeom prst="rect">
            <a:avLst/>
          </a:prstGeom>
          <a:noFill/>
        </p:spPr>
        <p:txBody>
          <a:bodyPr wrap="square" rtlCol="0">
            <a:spAutoFit/>
          </a:bodyPr>
          <a:lstStyle/>
          <a:p>
            <a:r>
              <a:rPr lang="pl-PL" sz="1400" dirty="0" smtClean="0"/>
              <a:t>gdzie:</a:t>
            </a:r>
            <a:endParaRPr lang="pl-PL" sz="1400" dirty="0"/>
          </a:p>
        </p:txBody>
      </p:sp>
      <p:sp>
        <p:nvSpPr>
          <p:cNvPr id="10" name="pole tekstowe 9"/>
          <p:cNvSpPr txBox="1"/>
          <p:nvPr/>
        </p:nvSpPr>
        <p:spPr>
          <a:xfrm>
            <a:off x="2143108" y="4286256"/>
            <a:ext cx="2071702" cy="307777"/>
          </a:xfrm>
          <a:prstGeom prst="rect">
            <a:avLst/>
          </a:prstGeom>
          <a:noFill/>
        </p:spPr>
        <p:txBody>
          <a:bodyPr wrap="square" rtlCol="0">
            <a:spAutoFit/>
          </a:bodyPr>
          <a:lstStyle/>
          <a:p>
            <a:r>
              <a:rPr lang="pl-PL" sz="1400" b="1" dirty="0" smtClean="0"/>
              <a:t>współczynnik różnicy</a:t>
            </a:r>
            <a:r>
              <a:rPr lang="pl-PL" sz="1400" b="1" baseline="-25000" dirty="0" smtClean="0"/>
              <a:t>2</a:t>
            </a:r>
            <a:r>
              <a:rPr lang="pl-PL" sz="1400" b="1" dirty="0" smtClean="0"/>
              <a:t> </a:t>
            </a:r>
            <a:endParaRPr lang="pl-PL" sz="1400" b="1" dirty="0"/>
          </a:p>
        </p:txBody>
      </p:sp>
      <p:sp>
        <p:nvSpPr>
          <p:cNvPr id="11" name="pole tekstowe 10"/>
          <p:cNvSpPr txBox="1"/>
          <p:nvPr/>
        </p:nvSpPr>
        <p:spPr>
          <a:xfrm>
            <a:off x="4071934" y="4214818"/>
            <a:ext cx="428628" cy="338554"/>
          </a:xfrm>
          <a:prstGeom prst="rect">
            <a:avLst/>
          </a:prstGeom>
          <a:noFill/>
        </p:spPr>
        <p:txBody>
          <a:bodyPr wrap="square" rtlCol="0">
            <a:spAutoFit/>
          </a:bodyPr>
          <a:lstStyle/>
          <a:p>
            <a:r>
              <a:rPr lang="pl-PL" dirty="0" smtClean="0"/>
              <a:t>-</a:t>
            </a:r>
            <a:endParaRPr lang="pl-PL" dirty="0"/>
          </a:p>
        </p:txBody>
      </p:sp>
      <p:sp>
        <p:nvSpPr>
          <p:cNvPr id="12" name="pole tekstowe 11"/>
          <p:cNvSpPr txBox="1"/>
          <p:nvPr/>
        </p:nvSpPr>
        <p:spPr>
          <a:xfrm>
            <a:off x="4357686" y="4286256"/>
            <a:ext cx="4214842" cy="738664"/>
          </a:xfrm>
          <a:prstGeom prst="rect">
            <a:avLst/>
          </a:prstGeom>
          <a:noFill/>
        </p:spPr>
        <p:txBody>
          <a:bodyPr wrap="square" rtlCol="0">
            <a:spAutoFit/>
          </a:bodyPr>
          <a:lstStyle/>
          <a:p>
            <a:pPr algn="just"/>
            <a:r>
              <a:rPr lang="pl-PL" sz="1400" dirty="0" smtClean="0"/>
              <a:t>iloraz powierzchni uprawy głównej, która przekracza 95%  zatwierdzonej powierzchni GO do całkowitej powierzchni wymaganej dla innych grup upraw</a:t>
            </a:r>
            <a:endParaRPr lang="pl-PL" sz="1400" dirty="0"/>
          </a:p>
        </p:txBody>
      </p:sp>
      <p:sp>
        <p:nvSpPr>
          <p:cNvPr id="849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849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5983" y="5286388"/>
            <a:ext cx="5072099" cy="465677"/>
          </a:xfrm>
          <a:prstGeom prst="rect">
            <a:avLst/>
          </a:prstGeom>
          <a:noFill/>
        </p:spPr>
      </p:pic>
      <p:sp>
        <p:nvSpPr>
          <p:cNvPr id="84995" name="Rectangle 3"/>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5786" y="642918"/>
            <a:ext cx="8358214" cy="571504"/>
          </a:xfrm>
        </p:spPr>
        <p:txBody>
          <a:bodyPr/>
          <a:lstStyle/>
          <a:p>
            <a:r>
              <a:rPr lang="pl-PL" sz="3200" dirty="0" smtClean="0">
                <a:solidFill>
                  <a:srgbClr val="C00000"/>
                </a:solidFill>
              </a:rPr>
              <a:t>Zmniejszenia – dywersyfikacja upraw</a:t>
            </a:r>
            <a:endParaRPr lang="pl-PL" sz="3200" dirty="0"/>
          </a:p>
        </p:txBody>
      </p:sp>
      <p:sp>
        <p:nvSpPr>
          <p:cNvPr id="3" name="Symbol zastępczy zawartości 2"/>
          <p:cNvSpPr>
            <a:spLocks noGrp="1"/>
          </p:cNvSpPr>
          <p:nvPr>
            <p:ph idx="1"/>
          </p:nvPr>
        </p:nvSpPr>
        <p:spPr>
          <a:xfrm>
            <a:off x="214282" y="1214422"/>
            <a:ext cx="8201028" cy="4114800"/>
          </a:xfrm>
        </p:spPr>
        <p:txBody>
          <a:bodyPr/>
          <a:lstStyle/>
          <a:p>
            <a:pPr>
              <a:buFont typeface="Wingdings" pitchFamily="2" charset="2"/>
              <a:buChar char="q"/>
            </a:pPr>
            <a:r>
              <a:rPr lang="pl-PL" b="1" dirty="0" smtClean="0">
                <a:solidFill>
                  <a:srgbClr val="FF0000"/>
                </a:solidFill>
              </a:rPr>
              <a:t> </a:t>
            </a:r>
            <a:r>
              <a:rPr lang="pl-PL" b="1" dirty="0" smtClean="0"/>
              <a:t>Gospodarstwa o powierzchni gruntów ornych powyżej 30 ha</a:t>
            </a:r>
          </a:p>
          <a:p>
            <a:pPr marL="450850" lvl="1" indent="6350" algn="just">
              <a:buNone/>
            </a:pPr>
            <a:r>
              <a:rPr lang="pl-PL" dirty="0" smtClean="0"/>
              <a:t>Jeżeli  </a:t>
            </a:r>
            <a:r>
              <a:rPr lang="pl-PL" b="1" dirty="0" smtClean="0"/>
              <a:t>uprawa główna  </a:t>
            </a:r>
            <a:r>
              <a:rPr lang="pl-PL" dirty="0" smtClean="0"/>
              <a:t>zajmuje </a:t>
            </a:r>
            <a:r>
              <a:rPr lang="pl-PL" b="1" dirty="0" smtClean="0"/>
              <a:t>więcej niż 75% </a:t>
            </a:r>
            <a:r>
              <a:rPr lang="pl-PL" dirty="0" smtClean="0"/>
              <a:t>całkowitej zatwierdzonej powierzchni gruntów ornych oraz </a:t>
            </a:r>
            <a:r>
              <a:rPr lang="pl-PL" b="1" dirty="0" smtClean="0"/>
              <a:t>dwie uprawy główne </a:t>
            </a:r>
            <a:r>
              <a:rPr lang="pl-PL" dirty="0" smtClean="0"/>
              <a:t>zajmują więcej niż 95%, wówczas zmniejszenie w zakresie dywersyfikacji stanowi </a:t>
            </a:r>
            <a:r>
              <a:rPr lang="pl-PL" b="1" dirty="0" smtClean="0"/>
              <a:t>50% całkowitej zatwierdzonej powierzchni gruntów ornych </a:t>
            </a:r>
            <a:r>
              <a:rPr lang="pl-PL" dirty="0" smtClean="0"/>
              <a:t>pomnożonej przez </a:t>
            </a:r>
            <a:r>
              <a:rPr lang="pl-PL" b="1" dirty="0" smtClean="0"/>
              <a:t>współczynnik różnicy</a:t>
            </a:r>
            <a:r>
              <a:rPr lang="pl-PL" b="1" baseline="-25000" dirty="0" smtClean="0"/>
              <a:t>3</a:t>
            </a:r>
            <a:endParaRPr lang="pl-PL" dirty="0" smtClean="0"/>
          </a:p>
          <a:p>
            <a:pPr>
              <a:buFont typeface="Wingdings" pitchFamily="2" charset="2"/>
              <a:buChar char="§"/>
            </a:pPr>
            <a:endParaRPr lang="pl-PL" dirty="0"/>
          </a:p>
        </p:txBody>
      </p:sp>
      <p:sp>
        <p:nvSpPr>
          <p:cNvPr id="6" name="pole tekstowe 5"/>
          <p:cNvSpPr txBox="1"/>
          <p:nvPr/>
        </p:nvSpPr>
        <p:spPr>
          <a:xfrm>
            <a:off x="1714480" y="2857496"/>
            <a:ext cx="1643074" cy="923330"/>
          </a:xfrm>
          <a:prstGeom prst="rect">
            <a:avLst/>
          </a:prstGeom>
          <a:noFill/>
        </p:spPr>
        <p:txBody>
          <a:bodyPr wrap="square" rtlCol="0">
            <a:spAutoFit/>
          </a:bodyPr>
          <a:lstStyle/>
          <a:p>
            <a:r>
              <a:rPr lang="pl-PL" sz="1800" b="1" dirty="0" smtClean="0">
                <a:solidFill>
                  <a:schemeClr val="accent1"/>
                </a:solidFill>
              </a:rPr>
              <a:t>Zmniejszenie w zakresie dywersyfikacji</a:t>
            </a:r>
            <a:endParaRPr lang="pl-PL" sz="1800" dirty="0">
              <a:solidFill>
                <a:schemeClr val="accent1"/>
              </a:solidFill>
            </a:endParaRPr>
          </a:p>
        </p:txBody>
      </p:sp>
      <p:sp>
        <p:nvSpPr>
          <p:cNvPr id="7" name="pole tekstowe 6"/>
          <p:cNvSpPr txBox="1"/>
          <p:nvPr/>
        </p:nvSpPr>
        <p:spPr>
          <a:xfrm>
            <a:off x="3428992" y="3071810"/>
            <a:ext cx="285752" cy="338554"/>
          </a:xfrm>
          <a:prstGeom prst="rect">
            <a:avLst/>
          </a:prstGeom>
          <a:noFill/>
        </p:spPr>
        <p:txBody>
          <a:bodyPr wrap="square" rtlCol="0">
            <a:spAutoFit/>
          </a:bodyPr>
          <a:lstStyle/>
          <a:p>
            <a:r>
              <a:rPr lang="pl-PL" b="1" dirty="0" smtClean="0">
                <a:solidFill>
                  <a:schemeClr val="accent1"/>
                </a:solidFill>
              </a:rPr>
              <a:t>=</a:t>
            </a:r>
            <a:endParaRPr lang="pl-PL" b="1" dirty="0">
              <a:solidFill>
                <a:schemeClr val="accent1"/>
              </a:solidFill>
            </a:endParaRPr>
          </a:p>
        </p:txBody>
      </p:sp>
      <p:sp>
        <p:nvSpPr>
          <p:cNvPr id="8" name="pole tekstowe 7"/>
          <p:cNvSpPr txBox="1"/>
          <p:nvPr/>
        </p:nvSpPr>
        <p:spPr>
          <a:xfrm>
            <a:off x="3786182" y="3071810"/>
            <a:ext cx="3714776" cy="369332"/>
          </a:xfrm>
          <a:prstGeom prst="rect">
            <a:avLst/>
          </a:prstGeom>
          <a:noFill/>
        </p:spPr>
        <p:txBody>
          <a:bodyPr wrap="square" rtlCol="0">
            <a:spAutoFit/>
          </a:bodyPr>
          <a:lstStyle/>
          <a:p>
            <a:r>
              <a:rPr lang="pl-PL" sz="1800" b="1" dirty="0" smtClean="0">
                <a:solidFill>
                  <a:schemeClr val="accent1"/>
                </a:solidFill>
              </a:rPr>
              <a:t>50%  * GO *współczynnik różnicy</a:t>
            </a:r>
            <a:r>
              <a:rPr lang="pl-PL" sz="1800" b="1" baseline="-25000" dirty="0" smtClean="0">
                <a:solidFill>
                  <a:schemeClr val="accent1"/>
                </a:solidFill>
              </a:rPr>
              <a:t>3</a:t>
            </a:r>
            <a:r>
              <a:rPr lang="pl-PL" b="1" dirty="0" smtClean="0">
                <a:solidFill>
                  <a:schemeClr val="accent1"/>
                </a:solidFill>
              </a:rPr>
              <a:t>,</a:t>
            </a:r>
            <a:endParaRPr lang="pl-PL" b="1" dirty="0">
              <a:solidFill>
                <a:schemeClr val="accent1"/>
              </a:solidFill>
            </a:endParaRPr>
          </a:p>
        </p:txBody>
      </p:sp>
      <p:sp>
        <p:nvSpPr>
          <p:cNvPr id="9" name="pole tekstowe 8"/>
          <p:cNvSpPr txBox="1"/>
          <p:nvPr/>
        </p:nvSpPr>
        <p:spPr>
          <a:xfrm>
            <a:off x="1285852" y="4000504"/>
            <a:ext cx="1214446" cy="307777"/>
          </a:xfrm>
          <a:prstGeom prst="rect">
            <a:avLst/>
          </a:prstGeom>
          <a:noFill/>
        </p:spPr>
        <p:txBody>
          <a:bodyPr wrap="square" rtlCol="0">
            <a:spAutoFit/>
          </a:bodyPr>
          <a:lstStyle/>
          <a:p>
            <a:r>
              <a:rPr lang="pl-PL" sz="1400" dirty="0" smtClean="0"/>
              <a:t>gdzie:</a:t>
            </a:r>
            <a:endParaRPr lang="pl-PL" sz="14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14546" y="4643446"/>
            <a:ext cx="6215107" cy="244689"/>
          </a:xfrm>
          <a:prstGeom prst="rect">
            <a:avLst/>
          </a:prstGeom>
          <a:noFill/>
        </p:spPr>
      </p:pic>
      <p:sp>
        <p:nvSpPr>
          <p:cNvPr id="1027" name="Rectangle 3"/>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642918"/>
            <a:ext cx="8501090" cy="571505"/>
          </a:xfrm>
        </p:spPr>
        <p:txBody>
          <a:bodyPr/>
          <a:lstStyle/>
          <a:p>
            <a:r>
              <a:rPr lang="pl-PL" sz="3200" dirty="0" smtClean="0">
                <a:solidFill>
                  <a:srgbClr val="C00000"/>
                </a:solidFill>
              </a:rPr>
              <a:t>Zmniejszenia – trwałe użytki zielone </a:t>
            </a:r>
            <a:endParaRPr lang="pl-PL" sz="3200" dirty="0">
              <a:solidFill>
                <a:srgbClr val="C00000"/>
              </a:solidFill>
            </a:endParaRPr>
          </a:p>
        </p:txBody>
      </p:sp>
      <p:sp>
        <p:nvSpPr>
          <p:cNvPr id="3" name="Symbol zastępczy zawartości 2"/>
          <p:cNvSpPr>
            <a:spLocks noGrp="1"/>
          </p:cNvSpPr>
          <p:nvPr>
            <p:ph idx="1"/>
          </p:nvPr>
        </p:nvSpPr>
        <p:spPr>
          <a:xfrm>
            <a:off x="571472" y="1285860"/>
            <a:ext cx="7772400" cy="5000660"/>
          </a:xfrm>
        </p:spPr>
        <p:txBody>
          <a:bodyPr/>
          <a:lstStyle/>
          <a:p>
            <a:pPr algn="just">
              <a:buFont typeface="Wingdings" pitchFamily="2" charset="2"/>
              <a:buChar char="q"/>
            </a:pPr>
            <a:r>
              <a:rPr lang="pl-PL" sz="1800" dirty="0" smtClean="0"/>
              <a:t>Jeżeli </a:t>
            </a:r>
            <a:r>
              <a:rPr lang="pl-PL" sz="1800" b="1" dirty="0" smtClean="0"/>
              <a:t>rolnik przekształcił lub zaorał </a:t>
            </a:r>
            <a:r>
              <a:rPr lang="pl-PL" sz="1800" b="1" dirty="0" smtClean="0">
                <a:solidFill>
                  <a:srgbClr val="C00000"/>
                </a:solidFill>
              </a:rPr>
              <a:t>cenne trwałe użytki zielone</a:t>
            </a:r>
            <a:r>
              <a:rPr lang="pl-PL" sz="1800" dirty="0" smtClean="0"/>
              <a:t>, wówczas powierzchnię do obliczenia płatności za zazielenienie </a:t>
            </a:r>
            <a:r>
              <a:rPr lang="pl-PL" sz="1800" b="1" dirty="0" smtClean="0"/>
              <a:t>zmniejsza się o powierzchnię, która została przekształcona lub zaorana.</a:t>
            </a:r>
            <a:endParaRPr lang="pl-PL" b="1" dirty="0" smtClean="0"/>
          </a:p>
          <a:p>
            <a:pPr>
              <a:buNone/>
            </a:pPr>
            <a:endParaRPr lang="pl-PL" sz="1050" dirty="0" smtClean="0"/>
          </a:p>
          <a:p>
            <a:pPr>
              <a:buNone/>
            </a:pPr>
            <a:endParaRPr lang="pl-PL" dirty="0" smtClean="0"/>
          </a:p>
          <a:p>
            <a:pPr>
              <a:buNone/>
            </a:pPr>
            <a:endParaRPr lang="pl-PL" dirty="0" smtClean="0"/>
          </a:p>
          <a:p>
            <a:pPr>
              <a:buNone/>
            </a:pPr>
            <a:endParaRPr lang="pl-PL" dirty="0" smtClean="0"/>
          </a:p>
          <a:p>
            <a:pPr>
              <a:buNone/>
            </a:pPr>
            <a:endParaRPr lang="pl-PL" dirty="0" smtClean="0"/>
          </a:p>
          <a:p>
            <a:pPr algn="just">
              <a:buFont typeface="Wingdings" pitchFamily="2" charset="2"/>
              <a:buChar char="q"/>
            </a:pPr>
            <a:r>
              <a:rPr lang="pl-PL" dirty="0" smtClean="0"/>
              <a:t>Jeżeli stosunek </a:t>
            </a:r>
            <a:r>
              <a:rPr lang="pl-PL" b="1" dirty="0" smtClean="0"/>
              <a:t>obszarów TUZ do całkowitej powierzchni użytków rolnych zmniejszy się o więcej niż 5%</a:t>
            </a:r>
            <a:r>
              <a:rPr lang="pl-PL" dirty="0" smtClean="0"/>
              <a:t>, wówczas określeni rolnicy mają obowiązek ponownego przekształcenia obszaru w trwałe użytki zielone. W przypadku niespełnienia ww. zobowiązania powierzchnię do obliczenia płatności za zazielenianie zmniejsza się o powierzchnię, która nie została ponownie przekształcona w TUZ.</a:t>
            </a:r>
          </a:p>
          <a:p>
            <a:pPr algn="just">
              <a:buFont typeface="Wingdings" pitchFamily="2" charset="2"/>
              <a:buChar char="q"/>
            </a:pPr>
            <a:endParaRPr lang="pl-PL" dirty="0" smtClean="0"/>
          </a:p>
          <a:p>
            <a:pPr algn="just">
              <a:buFont typeface="Wingdings" pitchFamily="2" charset="2"/>
              <a:buChar char="q"/>
            </a:pPr>
            <a:endParaRPr lang="pl-PL" dirty="0" smtClean="0"/>
          </a:p>
          <a:p>
            <a:pPr algn="just">
              <a:buFont typeface="Wingdings" pitchFamily="2" charset="2"/>
              <a:buChar char="q"/>
            </a:pPr>
            <a:endParaRPr lang="pl-PL" dirty="0" smtClean="0"/>
          </a:p>
          <a:p>
            <a:pPr>
              <a:buNone/>
            </a:pPr>
            <a:endParaRPr lang="pl-PL" dirty="0">
              <a:solidFill>
                <a:srgbClr val="FF0000"/>
              </a:solidFill>
            </a:endParaRPr>
          </a:p>
        </p:txBody>
      </p:sp>
      <p:sp>
        <p:nvSpPr>
          <p:cNvPr id="6" name="pole tekstowe 5"/>
          <p:cNvSpPr txBox="1"/>
          <p:nvPr/>
        </p:nvSpPr>
        <p:spPr>
          <a:xfrm>
            <a:off x="1500166" y="2500307"/>
            <a:ext cx="1643074" cy="1200329"/>
          </a:xfrm>
          <a:prstGeom prst="rect">
            <a:avLst/>
          </a:prstGeom>
          <a:noFill/>
        </p:spPr>
        <p:txBody>
          <a:bodyPr wrap="square" rtlCol="0">
            <a:spAutoFit/>
          </a:bodyPr>
          <a:lstStyle/>
          <a:p>
            <a:r>
              <a:rPr lang="pl-PL" sz="1800" b="1" dirty="0" smtClean="0">
                <a:solidFill>
                  <a:schemeClr val="accent1"/>
                </a:solidFill>
              </a:rPr>
              <a:t>Zmniejszenie w zakresie </a:t>
            </a:r>
            <a:r>
              <a:rPr lang="pl-PL" sz="1800" b="1" dirty="0" err="1" smtClean="0">
                <a:solidFill>
                  <a:schemeClr val="accent1"/>
                </a:solidFill>
              </a:rPr>
              <a:t>TUZ</a:t>
            </a:r>
            <a:r>
              <a:rPr lang="pl-PL" sz="1800" b="1" baseline="-25000" dirty="0" err="1" smtClean="0">
                <a:solidFill>
                  <a:schemeClr val="accent1"/>
                </a:solidFill>
              </a:rPr>
              <a:t>cenne</a:t>
            </a:r>
            <a:endParaRPr lang="pl-PL" sz="1800" b="1" dirty="0" smtClean="0">
              <a:solidFill>
                <a:schemeClr val="accent1"/>
              </a:solidFill>
            </a:endParaRPr>
          </a:p>
          <a:p>
            <a:endParaRPr lang="pl-PL" sz="1800" dirty="0">
              <a:solidFill>
                <a:schemeClr val="accent1"/>
              </a:solidFill>
            </a:endParaRPr>
          </a:p>
        </p:txBody>
      </p:sp>
      <p:sp>
        <p:nvSpPr>
          <p:cNvPr id="7" name="pole tekstowe 6"/>
          <p:cNvSpPr txBox="1"/>
          <p:nvPr/>
        </p:nvSpPr>
        <p:spPr>
          <a:xfrm>
            <a:off x="3214678" y="2714620"/>
            <a:ext cx="285752" cy="338554"/>
          </a:xfrm>
          <a:prstGeom prst="rect">
            <a:avLst/>
          </a:prstGeom>
          <a:noFill/>
        </p:spPr>
        <p:txBody>
          <a:bodyPr wrap="square" rtlCol="0">
            <a:spAutoFit/>
          </a:bodyPr>
          <a:lstStyle/>
          <a:p>
            <a:r>
              <a:rPr lang="pl-PL" b="1" dirty="0" smtClean="0">
                <a:solidFill>
                  <a:schemeClr val="accent1"/>
                </a:solidFill>
              </a:rPr>
              <a:t>=</a:t>
            </a:r>
            <a:endParaRPr lang="pl-PL" b="1" dirty="0">
              <a:solidFill>
                <a:schemeClr val="accent1"/>
              </a:solidFill>
            </a:endParaRPr>
          </a:p>
        </p:txBody>
      </p:sp>
      <p:sp>
        <p:nvSpPr>
          <p:cNvPr id="8" name="pole tekstowe 7"/>
          <p:cNvSpPr txBox="1"/>
          <p:nvPr/>
        </p:nvSpPr>
        <p:spPr>
          <a:xfrm>
            <a:off x="3571868" y="2571744"/>
            <a:ext cx="3714776" cy="646331"/>
          </a:xfrm>
          <a:prstGeom prst="rect">
            <a:avLst/>
          </a:prstGeom>
          <a:noFill/>
        </p:spPr>
        <p:txBody>
          <a:bodyPr wrap="square" rtlCol="0">
            <a:spAutoFit/>
          </a:bodyPr>
          <a:lstStyle/>
          <a:p>
            <a:r>
              <a:rPr lang="pl-PL" sz="1800" b="1" dirty="0" smtClean="0">
                <a:solidFill>
                  <a:schemeClr val="accent1"/>
                </a:solidFill>
              </a:rPr>
              <a:t>Powierzchnia przekształcona  lub zaorana</a:t>
            </a:r>
            <a:endParaRPr lang="pl-PL" b="1" dirty="0">
              <a:solidFill>
                <a:schemeClr val="accent1"/>
              </a:solidFill>
            </a:endParaRPr>
          </a:p>
        </p:txBody>
      </p:sp>
      <p:sp>
        <p:nvSpPr>
          <p:cNvPr id="9" name="pole tekstowe 8"/>
          <p:cNvSpPr txBox="1"/>
          <p:nvPr/>
        </p:nvSpPr>
        <p:spPr>
          <a:xfrm>
            <a:off x="1714480" y="5072074"/>
            <a:ext cx="1643074" cy="1200329"/>
          </a:xfrm>
          <a:prstGeom prst="rect">
            <a:avLst/>
          </a:prstGeom>
          <a:noFill/>
        </p:spPr>
        <p:txBody>
          <a:bodyPr wrap="square" rtlCol="0">
            <a:spAutoFit/>
          </a:bodyPr>
          <a:lstStyle/>
          <a:p>
            <a:r>
              <a:rPr lang="pl-PL" sz="1800" b="1" dirty="0" smtClean="0">
                <a:solidFill>
                  <a:schemeClr val="accent1"/>
                </a:solidFill>
              </a:rPr>
              <a:t>Zmniejszenie w zakresie TUZ</a:t>
            </a:r>
          </a:p>
          <a:p>
            <a:endParaRPr lang="pl-PL" sz="1800" dirty="0">
              <a:solidFill>
                <a:schemeClr val="accent1"/>
              </a:solidFill>
            </a:endParaRPr>
          </a:p>
        </p:txBody>
      </p:sp>
      <p:sp>
        <p:nvSpPr>
          <p:cNvPr id="10" name="pole tekstowe 9"/>
          <p:cNvSpPr txBox="1"/>
          <p:nvPr/>
        </p:nvSpPr>
        <p:spPr>
          <a:xfrm flipV="1">
            <a:off x="3500430" y="5357826"/>
            <a:ext cx="214314" cy="338554"/>
          </a:xfrm>
          <a:prstGeom prst="rect">
            <a:avLst/>
          </a:prstGeom>
          <a:noFill/>
        </p:spPr>
        <p:txBody>
          <a:bodyPr wrap="square" rtlCol="0">
            <a:spAutoFit/>
          </a:bodyPr>
          <a:lstStyle/>
          <a:p>
            <a:r>
              <a:rPr lang="pl-PL" b="1" dirty="0" smtClean="0">
                <a:solidFill>
                  <a:schemeClr val="accent1"/>
                </a:solidFill>
              </a:rPr>
              <a:t>=</a:t>
            </a:r>
            <a:endParaRPr lang="pl-PL" b="1" dirty="0">
              <a:solidFill>
                <a:schemeClr val="accent1"/>
              </a:solidFill>
            </a:endParaRPr>
          </a:p>
        </p:txBody>
      </p:sp>
      <p:sp>
        <p:nvSpPr>
          <p:cNvPr id="11" name="pole tekstowe 10"/>
          <p:cNvSpPr txBox="1"/>
          <p:nvPr/>
        </p:nvSpPr>
        <p:spPr>
          <a:xfrm>
            <a:off x="3786182" y="5286388"/>
            <a:ext cx="4286280" cy="646331"/>
          </a:xfrm>
          <a:prstGeom prst="rect">
            <a:avLst/>
          </a:prstGeom>
          <a:noFill/>
        </p:spPr>
        <p:txBody>
          <a:bodyPr wrap="square" rtlCol="0">
            <a:spAutoFit/>
          </a:bodyPr>
          <a:lstStyle/>
          <a:p>
            <a:r>
              <a:rPr lang="pl-PL" sz="1800" b="1" dirty="0" smtClean="0">
                <a:solidFill>
                  <a:schemeClr val="accent1"/>
                </a:solidFill>
              </a:rPr>
              <a:t>Powierzchnia nieprzekształcona  ponownie w TUZ</a:t>
            </a:r>
            <a:endParaRPr lang="pl-PL" b="1" dirty="0">
              <a:solidFill>
                <a:schemeClr val="accent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642918"/>
            <a:ext cx="7772400" cy="571504"/>
          </a:xfrm>
        </p:spPr>
        <p:txBody>
          <a:bodyPr/>
          <a:lstStyle/>
          <a:p>
            <a:r>
              <a:rPr lang="pl-PL" sz="3200" dirty="0" smtClean="0">
                <a:solidFill>
                  <a:srgbClr val="C00000"/>
                </a:solidFill>
              </a:rPr>
              <a:t>Zmniejszenia - EFA</a:t>
            </a:r>
            <a:endParaRPr lang="pl-PL" sz="3200" dirty="0">
              <a:solidFill>
                <a:srgbClr val="C00000"/>
              </a:solidFill>
            </a:endParaRPr>
          </a:p>
        </p:txBody>
      </p:sp>
      <p:sp>
        <p:nvSpPr>
          <p:cNvPr id="3" name="Symbol zastępczy zawartości 2"/>
          <p:cNvSpPr>
            <a:spLocks noGrp="1"/>
          </p:cNvSpPr>
          <p:nvPr>
            <p:ph idx="1"/>
          </p:nvPr>
        </p:nvSpPr>
        <p:spPr>
          <a:xfrm>
            <a:off x="285720" y="1428736"/>
            <a:ext cx="8858280" cy="5000660"/>
          </a:xfrm>
        </p:spPr>
        <p:txBody>
          <a:bodyPr/>
          <a:lstStyle/>
          <a:p>
            <a:pPr>
              <a:buFont typeface="Wingdings" pitchFamily="2" charset="2"/>
              <a:buChar char="q"/>
            </a:pPr>
            <a:r>
              <a:rPr lang="pl-PL" dirty="0" smtClean="0">
                <a:solidFill>
                  <a:srgbClr val="FF0000"/>
                </a:solidFill>
              </a:rPr>
              <a:t> </a:t>
            </a:r>
            <a:r>
              <a:rPr lang="pl-PL" b="1" dirty="0" smtClean="0">
                <a:solidFill>
                  <a:srgbClr val="FF0000"/>
                </a:solidFill>
              </a:rPr>
              <a:t> </a:t>
            </a:r>
            <a:r>
              <a:rPr lang="pl-PL" b="1" dirty="0" smtClean="0"/>
              <a:t>Gospodarstwa o powierzchni gruntów ornych powyżej 15 ha</a:t>
            </a:r>
          </a:p>
          <a:p>
            <a:pPr marL="450850" lvl="1" indent="6350">
              <a:buNone/>
            </a:pPr>
            <a:endParaRPr lang="pl-PL" dirty="0" smtClean="0"/>
          </a:p>
          <a:p>
            <a:pPr marL="450850" lvl="1" indent="6350">
              <a:buNone/>
            </a:pPr>
            <a:r>
              <a:rPr lang="pl-PL" dirty="0" smtClean="0"/>
              <a:t>Jeżeli zatwierdzony obszar proekologiczny jest mniejszy niż  5%, wówczas zmniejszenie stanowi 50% całkowitej zatwierdzonej powierzchni gruntów ornych pomnożony przez współczynnik różnicy.</a:t>
            </a:r>
          </a:p>
          <a:p>
            <a:pPr lvl="1">
              <a:buFont typeface="Wingdings" pitchFamily="2" charset="2"/>
              <a:buChar char="§"/>
            </a:pPr>
            <a:endParaRPr lang="pl-PL" dirty="0" smtClean="0"/>
          </a:p>
          <a:p>
            <a:pPr lvl="1">
              <a:buNone/>
            </a:pPr>
            <a:endParaRPr lang="pl-PL" dirty="0" smtClean="0"/>
          </a:p>
          <a:p>
            <a:pPr>
              <a:buNone/>
            </a:pPr>
            <a:endParaRPr lang="pl-PL" b="1" dirty="0">
              <a:solidFill>
                <a:srgbClr val="FF0000"/>
              </a:solidFill>
            </a:endParaRPr>
          </a:p>
        </p:txBody>
      </p:sp>
      <p:sp>
        <p:nvSpPr>
          <p:cNvPr id="6" name="pole tekstowe 5"/>
          <p:cNvSpPr txBox="1"/>
          <p:nvPr/>
        </p:nvSpPr>
        <p:spPr>
          <a:xfrm>
            <a:off x="1785918" y="3071810"/>
            <a:ext cx="1643074" cy="923330"/>
          </a:xfrm>
          <a:prstGeom prst="rect">
            <a:avLst/>
          </a:prstGeom>
          <a:noFill/>
        </p:spPr>
        <p:txBody>
          <a:bodyPr wrap="square" rtlCol="0">
            <a:spAutoFit/>
          </a:bodyPr>
          <a:lstStyle/>
          <a:p>
            <a:r>
              <a:rPr lang="pl-PL" sz="1800" b="1" dirty="0" smtClean="0">
                <a:solidFill>
                  <a:schemeClr val="accent1"/>
                </a:solidFill>
              </a:rPr>
              <a:t>Zmniejszenie w zakresie EFA</a:t>
            </a:r>
            <a:endParaRPr lang="pl-PL" sz="1800" dirty="0">
              <a:solidFill>
                <a:schemeClr val="accent1"/>
              </a:solidFill>
            </a:endParaRPr>
          </a:p>
        </p:txBody>
      </p:sp>
      <p:sp>
        <p:nvSpPr>
          <p:cNvPr id="7" name="pole tekstowe 6"/>
          <p:cNvSpPr txBox="1"/>
          <p:nvPr/>
        </p:nvSpPr>
        <p:spPr>
          <a:xfrm>
            <a:off x="3357554" y="3357562"/>
            <a:ext cx="285752" cy="338554"/>
          </a:xfrm>
          <a:prstGeom prst="rect">
            <a:avLst/>
          </a:prstGeom>
          <a:noFill/>
        </p:spPr>
        <p:txBody>
          <a:bodyPr wrap="square" rtlCol="0">
            <a:spAutoFit/>
          </a:bodyPr>
          <a:lstStyle/>
          <a:p>
            <a:r>
              <a:rPr lang="pl-PL" b="1" dirty="0" smtClean="0">
                <a:solidFill>
                  <a:schemeClr val="accent1"/>
                </a:solidFill>
              </a:rPr>
              <a:t>=</a:t>
            </a:r>
            <a:endParaRPr lang="pl-PL" b="1" dirty="0">
              <a:solidFill>
                <a:schemeClr val="accent1"/>
              </a:solidFill>
            </a:endParaRPr>
          </a:p>
        </p:txBody>
      </p:sp>
      <p:sp>
        <p:nvSpPr>
          <p:cNvPr id="8" name="pole tekstowe 7"/>
          <p:cNvSpPr txBox="1"/>
          <p:nvPr/>
        </p:nvSpPr>
        <p:spPr>
          <a:xfrm>
            <a:off x="3786182" y="3286124"/>
            <a:ext cx="4000528" cy="369332"/>
          </a:xfrm>
          <a:prstGeom prst="rect">
            <a:avLst/>
          </a:prstGeom>
          <a:noFill/>
        </p:spPr>
        <p:txBody>
          <a:bodyPr wrap="square" rtlCol="0">
            <a:spAutoFit/>
          </a:bodyPr>
          <a:lstStyle/>
          <a:p>
            <a:r>
              <a:rPr lang="pl-PL" sz="1800" b="1" dirty="0" smtClean="0">
                <a:solidFill>
                  <a:schemeClr val="accent1"/>
                </a:solidFill>
              </a:rPr>
              <a:t>50%  * GO *współczynnik </a:t>
            </a:r>
            <a:r>
              <a:rPr lang="pl-PL" sz="1800" b="1" dirty="0" err="1" smtClean="0">
                <a:solidFill>
                  <a:schemeClr val="accent1"/>
                </a:solidFill>
              </a:rPr>
              <a:t>różnicy</a:t>
            </a:r>
            <a:r>
              <a:rPr lang="pl-PL" sz="1800" b="1" baseline="-25000" dirty="0" err="1" smtClean="0">
                <a:solidFill>
                  <a:schemeClr val="accent1"/>
                </a:solidFill>
              </a:rPr>
              <a:t>EFA</a:t>
            </a:r>
            <a:r>
              <a:rPr lang="pl-PL" b="1" dirty="0" smtClean="0">
                <a:solidFill>
                  <a:schemeClr val="accent1"/>
                </a:solidFill>
              </a:rPr>
              <a:t>,</a:t>
            </a:r>
            <a:endParaRPr lang="pl-PL" b="1" dirty="0">
              <a:solidFill>
                <a:schemeClr val="accent1"/>
              </a:solidFill>
            </a:endParaRPr>
          </a:p>
        </p:txBody>
      </p:sp>
      <p:sp>
        <p:nvSpPr>
          <p:cNvPr id="9" name="pole tekstowe 8"/>
          <p:cNvSpPr txBox="1"/>
          <p:nvPr/>
        </p:nvSpPr>
        <p:spPr>
          <a:xfrm>
            <a:off x="1285852" y="4000504"/>
            <a:ext cx="1214446" cy="307777"/>
          </a:xfrm>
          <a:prstGeom prst="rect">
            <a:avLst/>
          </a:prstGeom>
          <a:noFill/>
        </p:spPr>
        <p:txBody>
          <a:bodyPr wrap="square" rtlCol="0">
            <a:spAutoFit/>
          </a:bodyPr>
          <a:lstStyle/>
          <a:p>
            <a:r>
              <a:rPr lang="pl-PL" sz="1400" dirty="0" smtClean="0"/>
              <a:t>gdzie:</a:t>
            </a:r>
            <a:endParaRPr lang="pl-PL" sz="1400"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2051" name="Rectangle 3"/>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
        <p:nvSpPr>
          <p:cNvPr id="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1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71670" y="5429264"/>
            <a:ext cx="5295900" cy="352425"/>
          </a:xfrm>
          <a:prstGeom prst="rect">
            <a:avLst/>
          </a:prstGeom>
          <a:noFill/>
        </p:spPr>
      </p:pic>
      <p:sp>
        <p:nvSpPr>
          <p:cNvPr id="12" name="Rectangle 3"/>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
        <p:nvSpPr>
          <p:cNvPr id="17" name="pole tekstowe 16"/>
          <p:cNvSpPr txBox="1"/>
          <p:nvPr/>
        </p:nvSpPr>
        <p:spPr>
          <a:xfrm>
            <a:off x="2143108" y="4286256"/>
            <a:ext cx="2071702" cy="307777"/>
          </a:xfrm>
          <a:prstGeom prst="rect">
            <a:avLst/>
          </a:prstGeom>
          <a:noFill/>
        </p:spPr>
        <p:txBody>
          <a:bodyPr wrap="square" rtlCol="0">
            <a:spAutoFit/>
          </a:bodyPr>
          <a:lstStyle/>
          <a:p>
            <a:r>
              <a:rPr lang="pl-PL" sz="1400" b="1" dirty="0" smtClean="0"/>
              <a:t>współczynnik </a:t>
            </a:r>
            <a:r>
              <a:rPr lang="pl-PL" sz="1400" b="1" dirty="0" err="1" smtClean="0"/>
              <a:t>różnicy</a:t>
            </a:r>
            <a:r>
              <a:rPr lang="pl-PL" sz="1400" b="1" baseline="-25000" dirty="0" err="1" smtClean="0"/>
              <a:t>EFA</a:t>
            </a:r>
            <a:r>
              <a:rPr lang="pl-PL" sz="1400" b="1" dirty="0" smtClean="0"/>
              <a:t> </a:t>
            </a:r>
            <a:endParaRPr lang="pl-PL" sz="1400" b="1" dirty="0"/>
          </a:p>
        </p:txBody>
      </p:sp>
      <p:sp>
        <p:nvSpPr>
          <p:cNvPr id="18" name="pole tekstowe 17"/>
          <p:cNvSpPr txBox="1"/>
          <p:nvPr/>
        </p:nvSpPr>
        <p:spPr>
          <a:xfrm>
            <a:off x="4071934" y="4214818"/>
            <a:ext cx="428628" cy="338554"/>
          </a:xfrm>
          <a:prstGeom prst="rect">
            <a:avLst/>
          </a:prstGeom>
          <a:noFill/>
        </p:spPr>
        <p:txBody>
          <a:bodyPr wrap="square" rtlCol="0">
            <a:spAutoFit/>
          </a:bodyPr>
          <a:lstStyle/>
          <a:p>
            <a:r>
              <a:rPr lang="pl-PL" dirty="0" smtClean="0"/>
              <a:t>-</a:t>
            </a:r>
            <a:endParaRPr lang="pl-PL" dirty="0"/>
          </a:p>
        </p:txBody>
      </p:sp>
      <p:sp>
        <p:nvSpPr>
          <p:cNvPr id="19" name="pole tekstowe 18"/>
          <p:cNvSpPr txBox="1"/>
          <p:nvPr/>
        </p:nvSpPr>
        <p:spPr>
          <a:xfrm>
            <a:off x="4357686" y="4286256"/>
            <a:ext cx="4214842" cy="954107"/>
          </a:xfrm>
          <a:prstGeom prst="rect">
            <a:avLst/>
          </a:prstGeom>
          <a:noFill/>
        </p:spPr>
        <p:txBody>
          <a:bodyPr wrap="square" rtlCol="0">
            <a:spAutoFit/>
          </a:bodyPr>
          <a:lstStyle/>
          <a:p>
            <a:pPr algn="just"/>
            <a:r>
              <a:rPr lang="pl-PL" sz="1400" dirty="0" smtClean="0"/>
              <a:t>Iloraz różnicy między wymaganym obszarem proekologicznym a zatwierdzonym obszarem proekologicznym  do wymaganego obszaru ekologicznego</a:t>
            </a:r>
            <a:endParaRPr lang="pl-PL"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785794"/>
            <a:ext cx="8459788" cy="714380"/>
          </a:xfrm>
        </p:spPr>
        <p:txBody>
          <a:bodyPr/>
          <a:lstStyle/>
          <a:p>
            <a:r>
              <a:rPr lang="pl-PL" sz="2800" dirty="0" smtClean="0">
                <a:solidFill>
                  <a:srgbClr val="C00000"/>
                </a:solidFill>
              </a:rPr>
              <a:t>Obliczanie płatności za zazielenienie – przykład</a:t>
            </a:r>
            <a:endParaRPr lang="pl-PL" sz="2800" dirty="0">
              <a:solidFill>
                <a:srgbClr val="C00000"/>
              </a:solidFill>
            </a:endParaRPr>
          </a:p>
        </p:txBody>
      </p:sp>
      <p:pic>
        <p:nvPicPr>
          <p:cNvPr id="6" name="Symbol zastępczy zawartości 5"/>
          <p:cNvPicPr>
            <a:picLocks noGrp="1"/>
          </p:cNvPicPr>
          <p:nvPr>
            <p:ph idx="1"/>
          </p:nvPr>
        </p:nvPicPr>
        <p:blipFill>
          <a:blip r:embed="rId2" cstate="print"/>
          <a:srcRect/>
          <a:stretch>
            <a:fillRect/>
          </a:stretch>
        </p:blipFill>
        <p:spPr bwMode="auto">
          <a:xfrm>
            <a:off x="928662" y="1643050"/>
            <a:ext cx="7072362" cy="2500330"/>
          </a:xfrm>
          <a:prstGeom prst="rect">
            <a:avLst/>
          </a:prstGeom>
          <a:noFill/>
          <a:ln w="9525">
            <a:noFill/>
            <a:miter lim="800000"/>
            <a:headEnd/>
            <a:tailEnd/>
          </a:ln>
        </p:spPr>
      </p:pic>
      <p:pic>
        <p:nvPicPr>
          <p:cNvPr id="7" name="Obraz 6"/>
          <p:cNvPicPr/>
          <p:nvPr/>
        </p:nvPicPr>
        <p:blipFill>
          <a:blip r:embed="rId3" cstate="print"/>
          <a:srcRect/>
          <a:stretch>
            <a:fillRect/>
          </a:stretch>
        </p:blipFill>
        <p:spPr bwMode="auto">
          <a:xfrm>
            <a:off x="3643306" y="4214818"/>
            <a:ext cx="5760720" cy="1283525"/>
          </a:xfrm>
          <a:prstGeom prst="rect">
            <a:avLst/>
          </a:prstGeom>
          <a:noFill/>
          <a:ln w="9525">
            <a:noFill/>
            <a:miter lim="800000"/>
            <a:headEnd/>
            <a:tailEnd/>
          </a:ln>
        </p:spPr>
      </p:pic>
      <p:sp>
        <p:nvSpPr>
          <p:cNvPr id="8" name="pole tekstowe 7"/>
          <p:cNvSpPr txBox="1"/>
          <p:nvPr/>
        </p:nvSpPr>
        <p:spPr>
          <a:xfrm>
            <a:off x="500034" y="5643578"/>
            <a:ext cx="8001056" cy="461665"/>
          </a:xfrm>
          <a:prstGeom prst="rect">
            <a:avLst/>
          </a:prstGeom>
          <a:noFill/>
        </p:spPr>
        <p:txBody>
          <a:bodyPr wrap="square" rtlCol="0">
            <a:spAutoFit/>
          </a:bodyPr>
          <a:lstStyle/>
          <a:p>
            <a:r>
              <a:rPr lang="pl-PL" sz="2400" b="1" dirty="0" smtClean="0"/>
              <a:t>Podstawa do obliczania płatności za zazielenienie  - 116,6 ha</a:t>
            </a:r>
            <a:endParaRPr lang="pl-PL" sz="24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620713"/>
            <a:ext cx="8459787" cy="1143000"/>
          </a:xfrm>
        </p:spPr>
        <p:txBody>
          <a:bodyPr/>
          <a:lstStyle/>
          <a:p>
            <a:r>
              <a:rPr lang="pl-PL" sz="2800" dirty="0" smtClean="0">
                <a:solidFill>
                  <a:srgbClr val="C00000"/>
                </a:solidFill>
              </a:rPr>
              <a:t>Obliczanie płatności za zazielenienie – przykład</a:t>
            </a:r>
            <a:endParaRPr lang="pl-PL" sz="2800" dirty="0"/>
          </a:p>
        </p:txBody>
      </p:sp>
      <p:sp>
        <p:nvSpPr>
          <p:cNvPr id="3" name="Symbol zastępczy zawartości 2"/>
          <p:cNvSpPr>
            <a:spLocks noGrp="1"/>
          </p:cNvSpPr>
          <p:nvPr>
            <p:ph idx="1"/>
          </p:nvPr>
        </p:nvSpPr>
        <p:spPr>
          <a:xfrm>
            <a:off x="428596" y="1714488"/>
            <a:ext cx="8572560" cy="3857652"/>
          </a:xfrm>
        </p:spPr>
        <p:txBody>
          <a:bodyPr/>
          <a:lstStyle/>
          <a:p>
            <a:pPr algn="just">
              <a:buFont typeface="Wingdings" pitchFamily="2" charset="2"/>
              <a:buChar char="§"/>
            </a:pPr>
            <a:r>
              <a:rPr lang="pl-PL" sz="2000" b="1" dirty="0" smtClean="0"/>
              <a:t>Zmniejszenia wynikające z niezgodności z zobowiązaniami w zakresie dywersyfikacji</a:t>
            </a:r>
            <a:endParaRPr lang="pl-PL" b="1" dirty="0" smtClean="0"/>
          </a:p>
          <a:p>
            <a:pPr>
              <a:buFont typeface="Wingdings" pitchFamily="2" charset="2"/>
              <a:buChar char="§"/>
            </a:pPr>
            <a:endParaRPr lang="pl-PL" b="1" dirty="0" smtClean="0">
              <a:solidFill>
                <a:srgbClr val="FF0000"/>
              </a:solidFill>
            </a:endParaRPr>
          </a:p>
          <a:p>
            <a:pPr>
              <a:buNone/>
            </a:pPr>
            <a:r>
              <a:rPr lang="pl-PL" b="1" dirty="0" smtClean="0">
                <a:solidFill>
                  <a:srgbClr val="FF0000"/>
                </a:solidFill>
              </a:rPr>
              <a:t>	</a:t>
            </a:r>
            <a:r>
              <a:rPr lang="pl-PL" dirty="0" smtClean="0"/>
              <a:t> </a:t>
            </a:r>
            <a:r>
              <a:rPr lang="pl-PL" i="1" dirty="0" smtClean="0"/>
              <a:t>Grunty orne – 91,6 ha</a:t>
            </a:r>
          </a:p>
          <a:p>
            <a:pPr>
              <a:buNone/>
            </a:pPr>
            <a:r>
              <a:rPr lang="pl-PL" i="1" dirty="0" smtClean="0"/>
              <a:t>	Uprawa główna  - 50 ha</a:t>
            </a:r>
          </a:p>
          <a:p>
            <a:pPr>
              <a:buNone/>
            </a:pPr>
            <a:r>
              <a:rPr lang="pl-PL" i="1" dirty="0" smtClean="0"/>
              <a:t>	Druga uprawa główna – 38 ha</a:t>
            </a:r>
          </a:p>
          <a:p>
            <a:pPr>
              <a:buNone/>
            </a:pPr>
            <a:endParaRPr lang="pl-PL" dirty="0" smtClean="0"/>
          </a:p>
          <a:p>
            <a:pPr>
              <a:buNone/>
            </a:pPr>
            <a:r>
              <a:rPr lang="pl-PL" dirty="0" smtClean="0"/>
              <a:t>	wówczas,</a:t>
            </a:r>
          </a:p>
          <a:p>
            <a:pPr>
              <a:buNone/>
            </a:pPr>
            <a:endParaRPr lang="pl-PL" dirty="0" smtClean="0"/>
          </a:p>
          <a:p>
            <a:pPr>
              <a:buNone/>
            </a:pPr>
            <a:r>
              <a:rPr lang="pl-PL" dirty="0" smtClean="0"/>
              <a:t>		</a:t>
            </a:r>
            <a:r>
              <a:rPr lang="pl-PL" b="1" dirty="0" smtClean="0"/>
              <a:t>udział uprawy głównej w GO = 54,6%  (spełniony warunek  do 75%)</a:t>
            </a:r>
          </a:p>
          <a:p>
            <a:pPr>
              <a:buNone/>
            </a:pPr>
            <a:r>
              <a:rPr lang="pl-PL" dirty="0" smtClean="0"/>
              <a:t>		</a:t>
            </a:r>
            <a:r>
              <a:rPr lang="pl-PL" b="1" dirty="0" smtClean="0"/>
              <a:t>udział dwóch upraw głównych w GO = 96,1%        </a:t>
            </a:r>
            <a:r>
              <a:rPr lang="pl-PL" b="1" dirty="0" smtClean="0">
                <a:solidFill>
                  <a:srgbClr val="FF0000"/>
                </a:solidFill>
              </a:rPr>
              <a:t>niezgodność – powyżej 95%</a:t>
            </a:r>
            <a:endParaRPr lang="pl-PL" b="1" dirty="0" smtClean="0"/>
          </a:p>
          <a:p>
            <a:pPr>
              <a:buNone/>
            </a:pPr>
            <a:endParaRPr lang="pl-PL"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1027" name="Rectangle 3"/>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1028"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57356" y="5000636"/>
            <a:ext cx="3429024" cy="460434"/>
          </a:xfrm>
          <a:prstGeom prst="rect">
            <a:avLst/>
          </a:prstGeom>
          <a:noFill/>
        </p:spPr>
      </p:pic>
      <p:sp>
        <p:nvSpPr>
          <p:cNvPr id="1030" name="Rectangle 6"/>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
        <p:nvSpPr>
          <p:cNvPr id="15" name="pole tekstowe 14"/>
          <p:cNvSpPr txBox="1"/>
          <p:nvPr/>
        </p:nvSpPr>
        <p:spPr>
          <a:xfrm>
            <a:off x="857224" y="5715016"/>
            <a:ext cx="7500990" cy="369332"/>
          </a:xfrm>
          <a:prstGeom prst="rect">
            <a:avLst/>
          </a:prstGeom>
          <a:noFill/>
        </p:spPr>
        <p:txBody>
          <a:bodyPr wrap="square" rtlCol="0">
            <a:spAutoFit/>
          </a:bodyPr>
          <a:lstStyle/>
          <a:p>
            <a:r>
              <a:rPr lang="pl-PL" sz="1800" b="1" dirty="0" smtClean="0"/>
              <a:t>Zmniejszenie w zakresie dywersyfikacji = 50% *91,6 ha *0,21 = 9,62 ha</a:t>
            </a:r>
            <a:endParaRPr lang="pl-PL" sz="1800" b="1" dirty="0"/>
          </a:p>
        </p:txBody>
      </p:sp>
      <p:sp>
        <p:nvSpPr>
          <p:cNvPr id="17" name="Strzałka w prawo 16"/>
          <p:cNvSpPr/>
          <p:nvPr/>
        </p:nvSpPr>
        <p:spPr bwMode="auto">
          <a:xfrm>
            <a:off x="5715008" y="4857760"/>
            <a:ext cx="214314" cy="71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42976" y="642918"/>
            <a:ext cx="8001024" cy="879461"/>
          </a:xfrm>
        </p:spPr>
        <p:txBody>
          <a:bodyPr/>
          <a:lstStyle/>
          <a:p>
            <a:r>
              <a:rPr lang="pl-PL" sz="2800" dirty="0" smtClean="0">
                <a:solidFill>
                  <a:srgbClr val="C00000"/>
                </a:solidFill>
              </a:rPr>
              <a:t>Obliczanie płatności za zazielenienie – przykład</a:t>
            </a:r>
            <a:endParaRPr lang="pl-PL" sz="2800" dirty="0"/>
          </a:p>
        </p:txBody>
      </p:sp>
      <p:sp>
        <p:nvSpPr>
          <p:cNvPr id="3" name="Symbol zastępczy zawartości 2"/>
          <p:cNvSpPr>
            <a:spLocks noGrp="1"/>
          </p:cNvSpPr>
          <p:nvPr>
            <p:ph idx="1"/>
          </p:nvPr>
        </p:nvSpPr>
        <p:spPr>
          <a:xfrm>
            <a:off x="214282" y="1571612"/>
            <a:ext cx="8786874" cy="857256"/>
          </a:xfrm>
        </p:spPr>
        <p:txBody>
          <a:bodyPr/>
          <a:lstStyle/>
          <a:p>
            <a:pPr>
              <a:buFont typeface="Wingdings" pitchFamily="2" charset="2"/>
              <a:buChar char="§"/>
            </a:pPr>
            <a:r>
              <a:rPr lang="pl-PL" sz="1800" b="1" dirty="0" smtClean="0"/>
              <a:t>Zmniejszenia wynikające z niezgodności z wymogami w zakresie trwałych użytków zielonych</a:t>
            </a:r>
          </a:p>
          <a:p>
            <a:pPr>
              <a:buFont typeface="Wingdings" pitchFamily="2" charset="2"/>
              <a:buChar char="§"/>
            </a:pPr>
            <a:endParaRPr lang="pl-PL" sz="1800" b="1" dirty="0" smtClean="0">
              <a:solidFill>
                <a:srgbClr val="FF0000"/>
              </a:solidFill>
            </a:endParaRPr>
          </a:p>
          <a:p>
            <a:pPr>
              <a:buFont typeface="Wingdings" pitchFamily="2" charset="2"/>
              <a:buChar char="§"/>
            </a:pPr>
            <a:endParaRPr lang="pl-PL" sz="1800" b="1" dirty="0" smtClean="0">
              <a:solidFill>
                <a:srgbClr val="FF0000"/>
              </a:solidFill>
            </a:endParaRPr>
          </a:p>
          <a:p>
            <a:pPr>
              <a:buNone/>
            </a:pPr>
            <a:r>
              <a:rPr lang="pl-PL" sz="1800" i="1" dirty="0" smtClean="0">
                <a:solidFill>
                  <a:srgbClr val="FF0000"/>
                </a:solidFill>
              </a:rPr>
              <a:t>	</a:t>
            </a:r>
          </a:p>
          <a:p>
            <a:pPr>
              <a:buNone/>
            </a:pPr>
            <a:r>
              <a:rPr lang="pl-PL" sz="1800" i="1" dirty="0" smtClean="0"/>
              <a:t>              </a:t>
            </a:r>
            <a:r>
              <a:rPr lang="pl-PL" sz="1800" dirty="0" smtClean="0">
                <a:solidFill>
                  <a:srgbClr val="FF0000"/>
                </a:solidFill>
              </a:rPr>
              <a:t> </a:t>
            </a:r>
            <a:endParaRPr lang="pl-PL" sz="1800" dirty="0">
              <a:solidFill>
                <a:srgbClr val="FF0000"/>
              </a:solidFill>
            </a:endParaRPr>
          </a:p>
        </p:txBody>
      </p:sp>
      <p:sp>
        <p:nvSpPr>
          <p:cNvPr id="7" name="Strzałka w prawo 6"/>
          <p:cNvSpPr/>
          <p:nvPr/>
        </p:nvSpPr>
        <p:spPr bwMode="auto">
          <a:xfrm>
            <a:off x="4572000" y="2928934"/>
            <a:ext cx="500066" cy="214314"/>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smtClean="0">
              <a:ln>
                <a:noFill/>
              </a:ln>
              <a:solidFill>
                <a:schemeClr val="tx1"/>
              </a:solidFill>
              <a:effectLst/>
              <a:latin typeface="Times New Roman" pitchFamily="18" charset="0"/>
            </a:endParaRPr>
          </a:p>
        </p:txBody>
      </p:sp>
      <p:sp>
        <p:nvSpPr>
          <p:cNvPr id="8" name="pole tekstowe 7"/>
          <p:cNvSpPr txBox="1"/>
          <p:nvPr/>
        </p:nvSpPr>
        <p:spPr>
          <a:xfrm>
            <a:off x="5357818" y="2857496"/>
            <a:ext cx="2357454" cy="338554"/>
          </a:xfrm>
          <a:prstGeom prst="rect">
            <a:avLst/>
          </a:prstGeom>
          <a:noFill/>
        </p:spPr>
        <p:txBody>
          <a:bodyPr wrap="square" rtlCol="0">
            <a:spAutoFit/>
          </a:bodyPr>
          <a:lstStyle/>
          <a:p>
            <a:r>
              <a:rPr lang="pl-PL" dirty="0" smtClean="0">
                <a:solidFill>
                  <a:srgbClr val="FF0000"/>
                </a:solidFill>
              </a:rPr>
              <a:t>niezgodność TUZ </a:t>
            </a:r>
            <a:endParaRPr lang="pl-PL" dirty="0">
              <a:solidFill>
                <a:srgbClr val="FF0000"/>
              </a:solidFill>
            </a:endParaRPr>
          </a:p>
        </p:txBody>
      </p:sp>
      <p:sp>
        <p:nvSpPr>
          <p:cNvPr id="10" name="pole tekstowe 9"/>
          <p:cNvSpPr txBox="1"/>
          <p:nvPr/>
        </p:nvSpPr>
        <p:spPr>
          <a:xfrm>
            <a:off x="785786" y="2857496"/>
            <a:ext cx="3571900" cy="338554"/>
          </a:xfrm>
          <a:prstGeom prst="rect">
            <a:avLst/>
          </a:prstGeom>
          <a:noFill/>
        </p:spPr>
        <p:txBody>
          <a:bodyPr wrap="square" rtlCol="0">
            <a:spAutoFit/>
          </a:bodyPr>
          <a:lstStyle/>
          <a:p>
            <a:r>
              <a:rPr lang="pl-PL" i="1" dirty="0" smtClean="0"/>
              <a:t>0,5 ha cennych TUZ zostało zaoranych</a:t>
            </a:r>
            <a:endParaRPr lang="pl-PL" i="1" dirty="0"/>
          </a:p>
        </p:txBody>
      </p:sp>
      <p:sp>
        <p:nvSpPr>
          <p:cNvPr id="11" name="pole tekstowe 10"/>
          <p:cNvSpPr txBox="1"/>
          <p:nvPr/>
        </p:nvSpPr>
        <p:spPr>
          <a:xfrm>
            <a:off x="1000100" y="5143512"/>
            <a:ext cx="6572296" cy="461665"/>
          </a:xfrm>
          <a:prstGeom prst="rect">
            <a:avLst/>
          </a:prstGeom>
          <a:noFill/>
        </p:spPr>
        <p:txBody>
          <a:bodyPr wrap="square" rtlCol="0">
            <a:spAutoFit/>
          </a:bodyPr>
          <a:lstStyle/>
          <a:p>
            <a:r>
              <a:rPr lang="pl-PL" sz="2400" b="1" dirty="0" smtClean="0"/>
              <a:t>Zmniejszenie w zakresie TUZ = 0,5 ha</a:t>
            </a:r>
            <a:endParaRPr lang="pl-PL" sz="2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00100" y="714356"/>
            <a:ext cx="8143900" cy="736585"/>
          </a:xfrm>
        </p:spPr>
        <p:txBody>
          <a:bodyPr/>
          <a:lstStyle/>
          <a:p>
            <a:r>
              <a:rPr lang="pl-PL" sz="2800" dirty="0" smtClean="0">
                <a:solidFill>
                  <a:srgbClr val="C00000"/>
                </a:solidFill>
              </a:rPr>
              <a:t>Obliczanie płatności za zazielenienie – przykład</a:t>
            </a:r>
            <a:endParaRPr lang="pl-PL" sz="2800" dirty="0"/>
          </a:p>
        </p:txBody>
      </p:sp>
      <p:sp>
        <p:nvSpPr>
          <p:cNvPr id="3" name="Symbol zastępczy zawartości 2"/>
          <p:cNvSpPr>
            <a:spLocks noGrp="1"/>
          </p:cNvSpPr>
          <p:nvPr>
            <p:ph idx="1"/>
          </p:nvPr>
        </p:nvSpPr>
        <p:spPr>
          <a:xfrm>
            <a:off x="285720" y="1571612"/>
            <a:ext cx="8858280" cy="642942"/>
          </a:xfrm>
        </p:spPr>
        <p:txBody>
          <a:bodyPr/>
          <a:lstStyle/>
          <a:p>
            <a:pPr>
              <a:buFont typeface="Wingdings" pitchFamily="2" charset="2"/>
              <a:buChar char="§"/>
            </a:pPr>
            <a:r>
              <a:rPr lang="pl-PL" sz="2000" b="1" dirty="0" smtClean="0"/>
              <a:t>Zmniejszenia wynikające z niezgodności z wymaganiami w zakresie obszarów proekologicznych</a:t>
            </a:r>
            <a:endParaRPr lang="pl-PL" b="1" dirty="0" smtClean="0"/>
          </a:p>
          <a:p>
            <a:pPr>
              <a:buFont typeface="Wingdings" pitchFamily="2" charset="2"/>
              <a:buChar char="§"/>
            </a:pPr>
            <a:endParaRPr lang="pl-PL" b="1" dirty="0" smtClean="0"/>
          </a:p>
          <a:p>
            <a:pPr>
              <a:buNone/>
            </a:pPr>
            <a:r>
              <a:rPr lang="pl-PL" b="1" dirty="0" smtClean="0"/>
              <a:t>	</a:t>
            </a:r>
            <a:r>
              <a:rPr lang="pl-PL" i="1" dirty="0" smtClean="0"/>
              <a:t> Zatwierdzony obszar EFA – 4,4 ha</a:t>
            </a:r>
          </a:p>
          <a:p>
            <a:pPr>
              <a:buNone/>
            </a:pPr>
            <a:r>
              <a:rPr lang="pl-PL" i="1" dirty="0" smtClean="0"/>
              <a:t>	Wymagany obszar EFA – 4,58 ha (5% *GO)    </a:t>
            </a:r>
          </a:p>
          <a:p>
            <a:pPr>
              <a:buNone/>
            </a:pPr>
            <a:endParaRPr lang="pl-PL" sz="1400" i="1" dirty="0" smtClean="0"/>
          </a:p>
          <a:p>
            <a:pPr>
              <a:buNone/>
            </a:pPr>
            <a:endParaRPr lang="pl-PL" sz="1400" i="1" dirty="0" smtClean="0"/>
          </a:p>
          <a:p>
            <a:pPr>
              <a:buNone/>
            </a:pPr>
            <a:endParaRPr lang="pl-PL" sz="1400" i="1" dirty="0" smtClean="0"/>
          </a:p>
          <a:p>
            <a:pPr>
              <a:buNone/>
            </a:pPr>
            <a:endParaRPr lang="pl-PL" sz="1400" i="1" dirty="0" smtClean="0"/>
          </a:p>
          <a:p>
            <a:pPr>
              <a:buNone/>
            </a:pPr>
            <a:endParaRPr lang="pl-PL" sz="1400" i="1" dirty="0" smtClean="0"/>
          </a:p>
          <a:p>
            <a:pPr>
              <a:buNone/>
            </a:pPr>
            <a:endParaRPr lang="pl-PL" sz="1400" i="1" dirty="0" smtClean="0"/>
          </a:p>
          <a:p>
            <a:pPr>
              <a:buNone/>
            </a:pPr>
            <a:endParaRPr lang="pl-PL" sz="1400" i="1" dirty="0" smtClean="0"/>
          </a:p>
          <a:p>
            <a:pPr>
              <a:buNone/>
            </a:pPr>
            <a:endParaRPr lang="pl-PL" sz="1400" i="1" dirty="0" smtClean="0"/>
          </a:p>
          <a:p>
            <a:pPr>
              <a:buNone/>
            </a:pPr>
            <a:endParaRPr lang="pl-PL" sz="1400" i="1" dirty="0" smtClean="0"/>
          </a:p>
          <a:p>
            <a:pPr>
              <a:buNone/>
            </a:pPr>
            <a:endParaRPr lang="pl-PL" sz="1400" i="1" dirty="0" smtClean="0"/>
          </a:p>
          <a:p>
            <a:pPr>
              <a:buNone/>
            </a:pPr>
            <a:endParaRPr lang="pl-PL" sz="1400" i="1" dirty="0" smtClean="0"/>
          </a:p>
          <a:p>
            <a:pPr>
              <a:buNone/>
            </a:pPr>
            <a:r>
              <a:rPr lang="pl-PL" sz="1400" i="1" dirty="0" smtClean="0"/>
              <a:t>                                  </a:t>
            </a:r>
          </a:p>
          <a:p>
            <a:pPr>
              <a:buNone/>
            </a:pPr>
            <a:r>
              <a:rPr lang="pl-PL" i="1" dirty="0" smtClean="0"/>
              <a:t>	</a:t>
            </a:r>
          </a:p>
          <a:p>
            <a:pPr>
              <a:buNone/>
            </a:pPr>
            <a:r>
              <a:rPr lang="pl-PL" i="1" dirty="0" smtClean="0"/>
              <a:t>	</a:t>
            </a:r>
          </a:p>
          <a:p>
            <a:pPr>
              <a:buNone/>
            </a:pPr>
            <a:r>
              <a:rPr lang="pl-PL" i="1" dirty="0" smtClean="0"/>
              <a:t>	</a:t>
            </a:r>
            <a:endParaRPr lang="pl-PL" i="1" dirty="0"/>
          </a:p>
        </p:txBody>
      </p:sp>
      <p:sp>
        <p:nvSpPr>
          <p:cNvPr id="4" name="Symbol zastępczy stopki 3"/>
          <p:cNvSpPr>
            <a:spLocks noGrp="1"/>
          </p:cNvSpPr>
          <p:nvPr>
            <p:ph type="ftr" sz="quarter" idx="11"/>
          </p:nvPr>
        </p:nvSpPr>
        <p:spPr/>
        <p:txBody>
          <a:bodyPr/>
          <a:lstStyle/>
          <a:p>
            <a:pPr>
              <a:defRPr/>
            </a:pPr>
            <a:endParaRPr lang="en-GB" dirty="0"/>
          </a:p>
        </p:txBody>
      </p:sp>
      <p:sp>
        <p:nvSpPr>
          <p:cNvPr id="5" name="Symbol zastępczy numeru slajdu 4"/>
          <p:cNvSpPr>
            <a:spLocks noGrp="1"/>
          </p:cNvSpPr>
          <p:nvPr>
            <p:ph type="sldNum" sz="quarter" idx="12"/>
          </p:nvPr>
        </p:nvSpPr>
        <p:spPr/>
        <p:txBody>
          <a:bodyPr/>
          <a:lstStyle/>
          <a:p>
            <a:pPr>
              <a:defRPr/>
            </a:pPr>
            <a:endParaRPr lang="pl-PL" dirty="0"/>
          </a:p>
        </p:txBody>
      </p:sp>
      <p:sp>
        <p:nvSpPr>
          <p:cNvPr id="8" name="pole tekstowe 7"/>
          <p:cNvSpPr txBox="1"/>
          <p:nvPr/>
        </p:nvSpPr>
        <p:spPr>
          <a:xfrm>
            <a:off x="5286380" y="2571744"/>
            <a:ext cx="2320636" cy="338554"/>
          </a:xfrm>
          <a:prstGeom prst="rect">
            <a:avLst/>
          </a:prstGeom>
          <a:noFill/>
        </p:spPr>
        <p:txBody>
          <a:bodyPr wrap="none" rtlCol="0">
            <a:spAutoFit/>
          </a:bodyPr>
          <a:lstStyle/>
          <a:p>
            <a:r>
              <a:rPr lang="pl-PL" b="1" dirty="0" smtClean="0">
                <a:solidFill>
                  <a:srgbClr val="FF0000"/>
                </a:solidFill>
              </a:rPr>
              <a:t>niezgodność – EFA&lt; 5%</a:t>
            </a:r>
            <a:endParaRPr lang="pl-PL" b="1" dirty="0">
              <a:solidFill>
                <a:srgbClr val="FF0000"/>
              </a:solidFill>
            </a:endParaRPr>
          </a:p>
        </p:txBody>
      </p:sp>
      <p:sp>
        <p:nvSpPr>
          <p:cNvPr id="9" name="Strzałka w prawo 8"/>
          <p:cNvSpPr/>
          <p:nvPr/>
        </p:nvSpPr>
        <p:spPr bwMode="auto">
          <a:xfrm>
            <a:off x="4714876" y="2643182"/>
            <a:ext cx="357190" cy="14287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smtClean="0">
              <a:ln>
                <a:noFill/>
              </a:ln>
              <a:solidFill>
                <a:schemeClr val="tx1"/>
              </a:solidFill>
              <a:effectLst/>
              <a:latin typeface="Times New Roman" pitchFamily="18" charset="0"/>
            </a:endParaRPr>
          </a:p>
        </p:txBody>
      </p:sp>
      <p:sp>
        <p:nvSpPr>
          <p:cNvPr id="501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501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5018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71604" y="3714752"/>
            <a:ext cx="3214710" cy="389659"/>
          </a:xfrm>
          <a:prstGeom prst="rect">
            <a:avLst/>
          </a:prstGeom>
          <a:noFill/>
        </p:spPr>
      </p:pic>
      <p:sp>
        <p:nvSpPr>
          <p:cNvPr id="50182" name="Rectangle 6"/>
          <p:cNvSpPr>
            <a:spLocks noChangeArrowheads="1"/>
          </p:cNvSpPr>
          <p:nvPr/>
        </p:nvSpPr>
        <p:spPr bwMode="auto">
          <a:xfrm>
            <a:off x="4857752" y="3714752"/>
            <a:ext cx="92869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0,039</a:t>
            </a:r>
            <a:endParaRPr kumimoji="0" lang="pl-PL" b="1" i="0" u="none" strike="noStrike" cap="none" normalizeH="0" baseline="0" dirty="0" smtClean="0">
              <a:ln>
                <a:noFill/>
              </a:ln>
              <a:solidFill>
                <a:schemeClr val="tx1"/>
              </a:solidFill>
              <a:effectLst/>
              <a:latin typeface="Arial" pitchFamily="34" charset="0"/>
            </a:endParaRPr>
          </a:p>
        </p:txBody>
      </p:sp>
      <p:sp>
        <p:nvSpPr>
          <p:cNvPr id="16" name="Prostokąt 15"/>
          <p:cNvSpPr/>
          <p:nvPr/>
        </p:nvSpPr>
        <p:spPr>
          <a:xfrm>
            <a:off x="642910" y="5000636"/>
            <a:ext cx="7429552" cy="369332"/>
          </a:xfrm>
          <a:prstGeom prst="rect">
            <a:avLst/>
          </a:prstGeom>
        </p:spPr>
        <p:txBody>
          <a:bodyPr wrap="square">
            <a:spAutoFit/>
          </a:bodyPr>
          <a:lstStyle/>
          <a:p>
            <a:r>
              <a:rPr lang="pl-PL" sz="1800" b="1" dirty="0" smtClean="0"/>
              <a:t>Zmniejszenie w zakresie EFA = 50% *91,6 ha *0,039 = 1,79 ha</a:t>
            </a:r>
            <a:endParaRPr lang="pl-PL" sz="18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620713"/>
            <a:ext cx="8459787" cy="1143000"/>
          </a:xfrm>
        </p:spPr>
        <p:txBody>
          <a:bodyPr/>
          <a:lstStyle/>
          <a:p>
            <a:r>
              <a:rPr lang="pl-PL" sz="2800" dirty="0" smtClean="0">
                <a:solidFill>
                  <a:srgbClr val="C00000"/>
                </a:solidFill>
              </a:rPr>
              <a:t>Obliczanie płatności za zazielenienie – przykład</a:t>
            </a:r>
            <a:endParaRPr lang="pl-PL" sz="2800" dirty="0"/>
          </a:p>
        </p:txBody>
      </p:sp>
      <p:pic>
        <p:nvPicPr>
          <p:cNvPr id="8" name="Symbol zastępczy zawartości 7"/>
          <p:cNvPicPr>
            <a:picLocks noGrp="1"/>
          </p:cNvPicPr>
          <p:nvPr>
            <p:ph idx="1"/>
          </p:nvPr>
        </p:nvPicPr>
        <p:blipFill>
          <a:blip r:embed="rId2" cstate="print"/>
          <a:srcRect/>
          <a:stretch>
            <a:fillRect/>
          </a:stretch>
        </p:blipFill>
        <p:spPr bwMode="auto">
          <a:xfrm>
            <a:off x="928662" y="2285992"/>
            <a:ext cx="7215238" cy="2643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5800" y="1071546"/>
            <a:ext cx="8243918" cy="5024454"/>
          </a:xfrm>
        </p:spPr>
        <p:txBody>
          <a:bodyPr/>
          <a:lstStyle/>
          <a:p>
            <a:pPr marL="0" indent="0" algn="just">
              <a:buNone/>
            </a:pPr>
            <a:r>
              <a:rPr lang="pl-PL" sz="2000" dirty="0" smtClean="0"/>
              <a:t>Jeżeli obszar zgłoszony do jednolitej płatności obszarowej przekracza obszar zatwierdzony do obliczania płatności z tytułu zazieleniania uwzględnia się obszar zatwierdzony.</a:t>
            </a:r>
          </a:p>
          <a:p>
            <a:pPr marL="0" indent="0" algn="just">
              <a:buNone/>
            </a:pPr>
            <a:endParaRPr lang="pl-PL" sz="2000" dirty="0" smtClean="0"/>
          </a:p>
          <a:p>
            <a:pPr marL="0" indent="0" algn="just">
              <a:buNone/>
            </a:pPr>
            <a:r>
              <a:rPr lang="pl-PL" sz="2000" dirty="0" smtClean="0"/>
              <a:t>Do płatności za zazielenienie uwzględnia się obszar zatwierdzony po zastosowaniu zmniejszeń wynikających z niezgodności w zakresie:</a:t>
            </a:r>
          </a:p>
          <a:p>
            <a:pPr marL="0" indent="0" algn="just">
              <a:buNone/>
            </a:pPr>
            <a:endParaRPr lang="pl-PL" sz="300" dirty="0" smtClean="0">
              <a:solidFill>
                <a:srgbClr val="FF0000"/>
              </a:solidFill>
            </a:endParaRPr>
          </a:p>
          <a:p>
            <a:pPr algn="just">
              <a:buFont typeface="Wingdings" pitchFamily="2" charset="2"/>
              <a:buChar char="q"/>
            </a:pPr>
            <a:r>
              <a:rPr lang="pl-PL" sz="2000" dirty="0" smtClean="0"/>
              <a:t>dywersyfikacji upraw </a:t>
            </a:r>
          </a:p>
          <a:p>
            <a:pPr algn="just">
              <a:buFont typeface="Wingdings" pitchFamily="2" charset="2"/>
              <a:buChar char="q"/>
            </a:pPr>
            <a:r>
              <a:rPr lang="pl-PL" sz="2000" dirty="0" smtClean="0"/>
              <a:t>trwałych użytków zielonych</a:t>
            </a:r>
          </a:p>
          <a:p>
            <a:pPr algn="just">
              <a:buFont typeface="Wingdings" pitchFamily="2" charset="2"/>
              <a:buChar char="q"/>
            </a:pPr>
            <a:r>
              <a:rPr lang="pl-PL" sz="2000" dirty="0" smtClean="0"/>
              <a:t>utrzymania obszarów proekologicznych </a:t>
            </a:r>
          </a:p>
          <a:p>
            <a:pPr algn="just">
              <a:buNone/>
            </a:pPr>
            <a:endParaRPr lang="pl-PL" sz="2000" dirty="0" smtClean="0">
              <a:solidFill>
                <a:srgbClr val="FF0000"/>
              </a:solidFill>
            </a:endParaRPr>
          </a:p>
          <a:p>
            <a:pPr marL="0" indent="0" algn="just">
              <a:buNone/>
            </a:pPr>
            <a:r>
              <a:rPr lang="pl-PL" sz="2000" dirty="0" smtClean="0">
                <a:solidFill>
                  <a:srgbClr val="FF0000"/>
                </a:solidFill>
              </a:rPr>
              <a:t>Do wniosków składanych w latach 2015 i 2016 nie stosuje się dodatkowych kar administracyjnych z art. 28 rozporządzenia (UE) Nr 640/2014 tzn. kara administracyjna nie będzie wyższa od kwoty otrzymanej płatności za zazielenienie. </a:t>
            </a:r>
          </a:p>
          <a:p>
            <a:pPr marL="0" indent="0" algn="just">
              <a:buNone/>
            </a:pPr>
            <a:endParaRPr lang="pl-PL" sz="2000" dirty="0" smtClean="0">
              <a:solidFill>
                <a:srgbClr val="FF0000"/>
              </a:solidFill>
            </a:endParaRPr>
          </a:p>
          <a:p>
            <a:pPr algn="just">
              <a:buFont typeface="Wingdings" pitchFamily="2" charset="2"/>
              <a:buChar char="q"/>
            </a:pPr>
            <a:endParaRPr lang="pl-PL" sz="2000" dirty="0" smtClean="0">
              <a:solidFill>
                <a:srgbClr val="FF0000"/>
              </a:solidFill>
            </a:endParaRPr>
          </a:p>
          <a:p>
            <a:pPr algn="just">
              <a:buFont typeface="Wingdings" pitchFamily="2" charset="2"/>
              <a:buChar char="q"/>
            </a:pPr>
            <a:endParaRPr lang="pl-PL" sz="2000" dirty="0">
              <a:solidFill>
                <a:srgbClr val="FF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571480"/>
            <a:ext cx="9144000" cy="642942"/>
          </a:xfrm>
        </p:spPr>
        <p:txBody>
          <a:bodyPr/>
          <a:lstStyle/>
          <a:p>
            <a:r>
              <a:rPr lang="pl-PL" sz="3200" dirty="0" smtClean="0">
                <a:solidFill>
                  <a:srgbClr val="C00000"/>
                </a:solidFill>
              </a:rPr>
              <a:t>Definicje </a:t>
            </a:r>
            <a:endParaRPr lang="pl-PL" sz="3200" dirty="0"/>
          </a:p>
        </p:txBody>
      </p:sp>
      <p:sp>
        <p:nvSpPr>
          <p:cNvPr id="3" name="Symbol zastępczy zawartości 2"/>
          <p:cNvSpPr>
            <a:spLocks noGrp="1"/>
          </p:cNvSpPr>
          <p:nvPr>
            <p:ph idx="1"/>
          </p:nvPr>
        </p:nvSpPr>
        <p:spPr>
          <a:xfrm>
            <a:off x="214282" y="1214422"/>
            <a:ext cx="8786874" cy="5357850"/>
          </a:xfrm>
        </p:spPr>
        <p:txBody>
          <a:bodyPr/>
          <a:lstStyle/>
          <a:p>
            <a:pPr marL="265113" indent="-265113" algn="just">
              <a:buClr>
                <a:srgbClr val="EF2A03"/>
              </a:buClr>
              <a:buFont typeface="Wingdings" pitchFamily="2" charset="2"/>
              <a:buChar char="q"/>
            </a:pPr>
            <a:r>
              <a:rPr lang="pl-PL" b="1" dirty="0" smtClean="0">
                <a:solidFill>
                  <a:srgbClr val="008000"/>
                </a:solidFill>
              </a:rPr>
              <a:t>grunt orny -</a:t>
            </a:r>
            <a:r>
              <a:rPr lang="pl-PL" dirty="0" smtClean="0"/>
              <a:t> uprawiany w celu produkcji roślinnej lub obszary dostępne dla produkcji roślinnej ale ugorowane, bez względu na to czy grunty te znajdują się pod uprawą szklarniową lub pod stałym lub ruchomym przykryciem</a:t>
            </a:r>
          </a:p>
          <a:p>
            <a:pPr marL="265113" indent="-265113" algn="just">
              <a:buClr>
                <a:srgbClr val="EF2A03"/>
              </a:buClr>
              <a:buFont typeface="Wingdings" pitchFamily="2" charset="2"/>
              <a:buChar char="q"/>
            </a:pPr>
            <a:endParaRPr lang="pl-PL" sz="1100" dirty="0" smtClean="0"/>
          </a:p>
          <a:p>
            <a:pPr marL="265113" indent="-265113" algn="just">
              <a:buClr>
                <a:srgbClr val="EF2A03"/>
              </a:buClr>
              <a:buFont typeface="Wingdings" pitchFamily="2" charset="2"/>
              <a:buChar char="q"/>
            </a:pPr>
            <a:r>
              <a:rPr lang="pl-PL" b="1" dirty="0" smtClean="0">
                <a:solidFill>
                  <a:srgbClr val="008000"/>
                </a:solidFill>
              </a:rPr>
              <a:t>uprawy trwałe</a:t>
            </a:r>
            <a:r>
              <a:rPr lang="pl-PL" b="1" dirty="0" smtClean="0">
                <a:solidFill>
                  <a:srgbClr val="EF2A03"/>
                </a:solidFill>
              </a:rPr>
              <a:t> </a:t>
            </a:r>
            <a:r>
              <a:rPr lang="pl-PL" b="1" dirty="0" smtClean="0">
                <a:solidFill>
                  <a:schemeClr val="accent1"/>
                </a:solidFill>
              </a:rPr>
              <a:t>-</a:t>
            </a:r>
            <a:r>
              <a:rPr lang="pl-PL" b="1" dirty="0" smtClean="0">
                <a:solidFill>
                  <a:srgbClr val="EF2A03"/>
                </a:solidFill>
              </a:rPr>
              <a:t> </a:t>
            </a:r>
            <a:r>
              <a:rPr lang="pl-PL" b="1" dirty="0" smtClean="0"/>
              <a:t>uprawy niepodlegające płodozmianowi </a:t>
            </a:r>
            <a:r>
              <a:rPr lang="pl-PL" dirty="0" smtClean="0"/>
              <a:t>(inne niż TUZ), </a:t>
            </a:r>
            <a:r>
              <a:rPr lang="pl-PL" b="1" dirty="0" smtClean="0"/>
              <a:t>które zajmują grunty przez okres pięciu lat lub dłużej i dają powtarzające się zbiory, </a:t>
            </a:r>
            <a:r>
              <a:rPr lang="pl-PL" dirty="0" smtClean="0"/>
              <a:t>w tym szkółki </a:t>
            </a:r>
            <a:br>
              <a:rPr lang="pl-PL" dirty="0" smtClean="0"/>
            </a:br>
            <a:r>
              <a:rPr lang="pl-PL" dirty="0" smtClean="0"/>
              <a:t>i zagajniki o krótkiej rotacji </a:t>
            </a:r>
          </a:p>
          <a:p>
            <a:pPr marL="265113" indent="-265113" algn="just">
              <a:buClr>
                <a:srgbClr val="EF2A03"/>
              </a:buClr>
              <a:buFont typeface="Wingdings" pitchFamily="2" charset="2"/>
              <a:buChar char="q"/>
            </a:pPr>
            <a:endParaRPr lang="pl-PL" sz="1100" dirty="0" smtClean="0"/>
          </a:p>
          <a:p>
            <a:pPr marL="265113" indent="-265113" algn="just">
              <a:buClr>
                <a:srgbClr val="EF2A03"/>
              </a:buClr>
              <a:buFont typeface="Wingdings" pitchFamily="2" charset="2"/>
              <a:buChar char="q"/>
              <a:tabLst>
                <a:tab pos="265113" algn="l"/>
              </a:tabLst>
            </a:pPr>
            <a:r>
              <a:rPr lang="pl-PL" b="1" dirty="0" smtClean="0">
                <a:solidFill>
                  <a:srgbClr val="008000"/>
                </a:solidFill>
              </a:rPr>
              <a:t>trwałe użytki zielone</a:t>
            </a:r>
            <a:r>
              <a:rPr lang="pl-PL" dirty="0" smtClean="0"/>
              <a:t> </a:t>
            </a:r>
            <a:r>
              <a:rPr lang="pl-PL" dirty="0" smtClean="0">
                <a:solidFill>
                  <a:schemeClr val="accent1"/>
                </a:solidFill>
              </a:rPr>
              <a:t>–</a:t>
            </a:r>
            <a:r>
              <a:rPr lang="pl-PL" dirty="0" smtClean="0"/>
              <a:t> </a:t>
            </a:r>
            <a:r>
              <a:rPr lang="pl-PL" b="1" dirty="0" smtClean="0"/>
              <a:t>grunty wykorzystywane do uprawy traw lub innych pastewnych roślin zielnych </a:t>
            </a:r>
            <a:r>
              <a:rPr lang="pl-PL" dirty="0" smtClean="0"/>
              <a:t>rozsiewających się naturalnie (samosiewnych) lub uprawianych (wysiewanych), </a:t>
            </a:r>
            <a:r>
              <a:rPr lang="pl-PL" b="1" dirty="0" smtClean="0"/>
              <a:t>które nie były objęte płodozmianem danego gospodarstwa rolnego przez okres pięciu lat lub dłużej</a:t>
            </a:r>
            <a:r>
              <a:rPr lang="pl-PL" dirty="0" smtClean="0"/>
              <a:t>; mogą one obejmować inne gatunki, takie jak krzewy lub drzewa, które mogą nadawać się do wypasu, pod warunkiem że zachowano przewagę traw i innych pastewnych roślin zielnych, a także  w przypadku gdy zadecydują tak państwa członkowskie – grunty, które mogą nadawać się do wypasu i które stanowią część utrwalonych praktyk lokalnych w przypadkach, gdy trawy i inne zielne rośliny pastewne tradycyjnie nie są roślinnością dominującą na obszarach wypasu</a:t>
            </a:r>
          </a:p>
          <a:p>
            <a:pPr marL="265113" indent="-265113" algn="just">
              <a:buClr>
                <a:srgbClr val="EF2A03"/>
              </a:buClr>
              <a:buFont typeface="Wingdings" pitchFamily="2" charset="2"/>
              <a:buChar char="q"/>
              <a:tabLst>
                <a:tab pos="265113" algn="l"/>
              </a:tabLst>
            </a:pPr>
            <a:endParaRPr lang="pl-PL" sz="1200" dirty="0" smtClean="0"/>
          </a:p>
          <a:p>
            <a:pPr marL="265113" indent="-265113" algn="just">
              <a:buClr>
                <a:srgbClr val="EF2A03"/>
              </a:buClr>
              <a:buFont typeface="Wingdings" pitchFamily="2" charset="2"/>
              <a:buChar char="q"/>
            </a:pPr>
            <a:r>
              <a:rPr lang="pl-PL" b="1" dirty="0" smtClean="0">
                <a:solidFill>
                  <a:srgbClr val="008000"/>
                </a:solidFill>
              </a:rPr>
              <a:t>trawy i inne zielne rośliny pastewne </a:t>
            </a:r>
            <a:r>
              <a:rPr lang="pl-PL" dirty="0" smtClean="0">
                <a:solidFill>
                  <a:schemeClr val="accent1"/>
                </a:solidFill>
                <a:cs typeface="Arial" pitchFamily="34" charset="0"/>
              </a:rPr>
              <a:t>– </a:t>
            </a:r>
            <a:r>
              <a:rPr lang="pl-PL" dirty="0" smtClean="0">
                <a:cs typeface="Arial" pitchFamily="34" charset="0"/>
              </a:rPr>
              <a:t>wszystkie rośliny zielne, rosnące tradycyjnie na naturalnych pastwiskach lub zazwyczaj zawarte w mieszankach nasion przeznaczonych do zasiewania pastwisk lub łąk, niezależnie od tego czy są wykorzystywane do wypasania zwierząt</a:t>
            </a:r>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2"/>
          <p:cNvSpPr>
            <a:spLocks noGrp="1"/>
          </p:cNvSpPr>
          <p:nvPr>
            <p:ph idx="1"/>
          </p:nvPr>
        </p:nvSpPr>
        <p:spPr>
          <a:xfrm>
            <a:off x="1643042" y="2786058"/>
            <a:ext cx="6786578" cy="857256"/>
          </a:xfrm>
        </p:spPr>
        <p:txBody>
          <a:bodyPr/>
          <a:lstStyle/>
          <a:p>
            <a:pPr algn="ctr">
              <a:spcBef>
                <a:spcPct val="0"/>
              </a:spcBef>
              <a:buFont typeface="Arial" pitchFamily="34" charset="0"/>
              <a:buNone/>
            </a:pPr>
            <a:r>
              <a:rPr lang="pl-PL" sz="3600" b="1" i="1" dirty="0" smtClean="0">
                <a:solidFill>
                  <a:srgbClr val="C00000"/>
                </a:solidFill>
                <a:cs typeface="Tahoma" pitchFamily="34" charset="0"/>
              </a:rPr>
              <a:t>Dziękuję za uwagę</a:t>
            </a:r>
          </a:p>
        </p:txBody>
      </p:sp>
      <p:pic>
        <p:nvPicPr>
          <p:cNvPr id="30724" name="Obraz 1" descr="image001"/>
          <p:cNvPicPr>
            <a:picLocks noChangeAspect="1" noChangeArrowheads="1"/>
          </p:cNvPicPr>
          <p:nvPr/>
        </p:nvPicPr>
        <p:blipFill>
          <a:blip r:embed="rId2" cstate="print"/>
          <a:srcRect/>
          <a:stretch>
            <a:fillRect/>
          </a:stretch>
        </p:blipFill>
        <p:spPr bwMode="auto">
          <a:xfrm>
            <a:off x="7572375" y="571500"/>
            <a:ext cx="1022350" cy="1071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42918"/>
            <a:ext cx="9144000" cy="785818"/>
          </a:xfrm>
        </p:spPr>
        <p:txBody>
          <a:bodyPr/>
          <a:lstStyle/>
          <a:p>
            <a:r>
              <a:rPr lang="pl-PL" sz="3200" dirty="0" smtClean="0">
                <a:solidFill>
                  <a:srgbClr val="C00000"/>
                </a:solidFill>
              </a:rPr>
              <a:t>Definicje</a:t>
            </a:r>
            <a:endParaRPr lang="pl-PL" sz="3200" dirty="0"/>
          </a:p>
        </p:txBody>
      </p:sp>
      <p:sp>
        <p:nvSpPr>
          <p:cNvPr id="3" name="Symbol zastępczy zawartości 2"/>
          <p:cNvSpPr>
            <a:spLocks noGrp="1"/>
          </p:cNvSpPr>
          <p:nvPr>
            <p:ph idx="1"/>
          </p:nvPr>
        </p:nvSpPr>
        <p:spPr>
          <a:xfrm>
            <a:off x="214282" y="1571612"/>
            <a:ext cx="8786874" cy="5000660"/>
          </a:xfrm>
        </p:spPr>
        <p:txBody>
          <a:bodyPr/>
          <a:lstStyle/>
          <a:p>
            <a:pPr algn="just">
              <a:buFont typeface="Wingdings" pitchFamily="2" charset="2"/>
              <a:buChar char="q"/>
            </a:pPr>
            <a:r>
              <a:rPr lang="pl-PL" b="1" dirty="0" smtClean="0">
                <a:solidFill>
                  <a:srgbClr val="008000"/>
                </a:solidFill>
              </a:rPr>
              <a:t>działka rolna </a:t>
            </a:r>
            <a:r>
              <a:rPr lang="pl-PL" b="1" dirty="0" smtClean="0">
                <a:solidFill>
                  <a:schemeClr val="accent1"/>
                </a:solidFill>
                <a:cs typeface="Arial" pitchFamily="34" charset="0"/>
              </a:rPr>
              <a:t>– </a:t>
            </a:r>
            <a:r>
              <a:rPr lang="pl-PL" dirty="0" smtClean="0">
                <a:cs typeface="Arial" pitchFamily="34" charset="0"/>
              </a:rPr>
              <a:t>zwarty obszar gruntu, zadeklarowanego przez jednego rolnika i obejmujący nie więcej niż jedną grupę upraw. W przypadku płatności za zazielenienie, gdzie wymagana jest oddzielna deklaracja użytkowania pewnego obszaru w ramach grupy upraw, działka podlega dalszemu wyznaczaniu na podstawie tego konkretnego użytkowania.</a:t>
            </a:r>
          </a:p>
          <a:p>
            <a:pPr algn="just">
              <a:buFont typeface="Wingdings" pitchFamily="2" charset="2"/>
              <a:buChar char="q"/>
            </a:pPr>
            <a:endParaRPr lang="pl-PL" dirty="0" smtClean="0">
              <a:cs typeface="Arial" pitchFamily="34" charset="0"/>
            </a:endParaRPr>
          </a:p>
          <a:p>
            <a:pPr algn="just">
              <a:buFont typeface="Wingdings" pitchFamily="2" charset="2"/>
              <a:buChar char="q"/>
            </a:pPr>
            <a:r>
              <a:rPr lang="pl-PL" dirty="0" smtClean="0">
                <a:solidFill>
                  <a:srgbClr val="FF0000"/>
                </a:solidFill>
                <a:cs typeface="Arial" pitchFamily="34" charset="0"/>
              </a:rPr>
              <a:t> </a:t>
            </a:r>
            <a:r>
              <a:rPr lang="pl-PL" b="1" dirty="0" smtClean="0">
                <a:solidFill>
                  <a:srgbClr val="008000"/>
                </a:solidFill>
              </a:rPr>
              <a:t>grupa upraw ( praktyka dywersyfikacja upraw ) – </a:t>
            </a:r>
            <a:r>
              <a:rPr lang="pl-PL" dirty="0" smtClean="0">
                <a:cs typeface="Arial" pitchFamily="34" charset="0"/>
              </a:rPr>
              <a:t>każda grupa obszarów zgłoszonych jako określona uprawa, obszary zgłoszone jako trwałe użytki zielone, które są wrażliwe pod względem środowiskowym , pozostałe obszary zgłoszone jako trwałe użytki zielone oraz obszary zgłoszone jako obszary proekologiczne</a:t>
            </a:r>
          </a:p>
          <a:p>
            <a:pPr algn="just">
              <a:buNone/>
            </a:pPr>
            <a:r>
              <a:rPr lang="pl-PL" dirty="0" smtClean="0">
                <a:cs typeface="Arial" pitchFamily="34" charset="0"/>
              </a:rPr>
              <a:t>								</a:t>
            </a:r>
          </a:p>
          <a:p>
            <a:pPr algn="just">
              <a:buFont typeface="Wingdings" pitchFamily="2" charset="2"/>
              <a:buChar char="q"/>
            </a:pPr>
            <a:r>
              <a:rPr lang="pl-PL" b="1" dirty="0" smtClean="0">
                <a:solidFill>
                  <a:srgbClr val="FF0000"/>
                </a:solidFill>
              </a:rPr>
              <a:t> </a:t>
            </a:r>
            <a:r>
              <a:rPr lang="pl-PL" b="1" dirty="0" smtClean="0">
                <a:solidFill>
                  <a:srgbClr val="008000"/>
                </a:solidFill>
              </a:rPr>
              <a:t>uprawa</a:t>
            </a:r>
            <a:r>
              <a:rPr lang="pl-PL" b="1" dirty="0" smtClean="0">
                <a:solidFill>
                  <a:schemeClr val="accent1"/>
                </a:solidFill>
              </a:rPr>
              <a:t>:</a:t>
            </a:r>
          </a:p>
          <a:p>
            <a:pPr lvl="1" algn="just">
              <a:buFont typeface="Wingdings" pitchFamily="2" charset="2"/>
              <a:buChar char="q"/>
            </a:pPr>
            <a:r>
              <a:rPr lang="pl-PL" dirty="0" smtClean="0"/>
              <a:t>każdy </a:t>
            </a:r>
            <a:r>
              <a:rPr lang="pl-PL" u="sng" dirty="0" smtClean="0">
                <a:cs typeface="Arial" pitchFamily="34" charset="0"/>
              </a:rPr>
              <a:t>rodzaj</a:t>
            </a:r>
            <a:r>
              <a:rPr lang="pl-PL" dirty="0" smtClean="0"/>
              <a:t> w klasyfikacji botanicznej upraw, </a:t>
            </a:r>
          </a:p>
          <a:p>
            <a:pPr lvl="1" algn="just">
              <a:buFont typeface="Wingdings" pitchFamily="2" charset="2"/>
              <a:buChar char="q"/>
            </a:pPr>
            <a:r>
              <a:rPr lang="pl-PL" dirty="0" smtClean="0"/>
              <a:t>dowolny </a:t>
            </a:r>
            <a:r>
              <a:rPr lang="pl-PL" u="sng" dirty="0" smtClean="0"/>
              <a:t>gatunek</a:t>
            </a:r>
            <a:r>
              <a:rPr lang="pl-PL" dirty="0" smtClean="0"/>
              <a:t> z rodzin: krzyżowych, psiankowatych i dyniowatych (</a:t>
            </a:r>
            <a:r>
              <a:rPr lang="pl-PL" i="1" dirty="0" err="1" smtClean="0"/>
              <a:t>Brassicaceae</a:t>
            </a:r>
            <a:r>
              <a:rPr lang="pl-PL" dirty="0" smtClean="0"/>
              <a:t>, </a:t>
            </a:r>
            <a:r>
              <a:rPr lang="pl-PL" i="1" dirty="0" err="1" smtClean="0"/>
              <a:t>Solanaceae</a:t>
            </a:r>
            <a:r>
              <a:rPr lang="pl-PL" dirty="0" smtClean="0"/>
              <a:t> i </a:t>
            </a:r>
            <a:r>
              <a:rPr lang="pl-PL" i="1" dirty="0" err="1" smtClean="0"/>
              <a:t>Cucurbitaceae</a:t>
            </a:r>
            <a:r>
              <a:rPr lang="pl-PL" dirty="0" smtClean="0"/>
              <a:t>), </a:t>
            </a:r>
          </a:p>
          <a:p>
            <a:pPr lvl="1" algn="just">
              <a:buFont typeface="Wingdings" pitchFamily="2" charset="2"/>
              <a:buChar char="q"/>
            </a:pPr>
            <a:r>
              <a:rPr lang="pl-PL" dirty="0" smtClean="0"/>
              <a:t>grunt ugorowany </a:t>
            </a:r>
          </a:p>
          <a:p>
            <a:pPr lvl="1" algn="just">
              <a:buFont typeface="Wingdings" pitchFamily="2" charset="2"/>
              <a:buChar char="q"/>
            </a:pPr>
            <a:r>
              <a:rPr lang="pl-PL" dirty="0" smtClean="0"/>
              <a:t>trawy i inne rośliny zielne. </a:t>
            </a:r>
          </a:p>
          <a:p>
            <a:pPr marL="331788" algn="just">
              <a:buClr>
                <a:srgbClr val="C00000"/>
              </a:buClr>
              <a:buFont typeface="Wingdings" pitchFamily="2" charset="2"/>
              <a:buChar char="v"/>
            </a:pPr>
            <a:r>
              <a:rPr lang="pl-PL" dirty="0" smtClean="0"/>
              <a:t>Formy ozime i jare uważane będą za odrębne uprawy, nawet jeśli należą do tego samego rodzaju.</a:t>
            </a:r>
          </a:p>
          <a:p>
            <a:pPr algn="just">
              <a:buNone/>
            </a:pPr>
            <a:endParaRPr lang="pl-PL" dirty="0" smtClean="0">
              <a:cs typeface="Arial" pitchFamily="34" charset="0"/>
            </a:endParaRPr>
          </a:p>
          <a:p>
            <a:pPr>
              <a:buNone/>
            </a:pPr>
            <a:endParaRPr lang="pl-PL" dirty="0"/>
          </a:p>
        </p:txBody>
      </p:sp>
      <p:graphicFrame>
        <p:nvGraphicFramePr>
          <p:cNvPr id="5" name="Obiekt 4"/>
          <p:cNvGraphicFramePr>
            <a:graphicFrameLocks noChangeAspect="1"/>
          </p:cNvGraphicFramePr>
          <p:nvPr>
            <p:extLst>
              <p:ext uri="{D42A27DB-BD31-4B8C-83A1-F6EECF244321}">
                <p14:modId xmlns="" xmlns:p14="http://schemas.microsoft.com/office/powerpoint/2010/main" val="467810685"/>
              </p:ext>
            </p:extLst>
          </p:nvPr>
        </p:nvGraphicFramePr>
        <p:xfrm>
          <a:off x="7000892" y="4000504"/>
          <a:ext cx="914400" cy="714375"/>
        </p:xfrm>
        <a:graphic>
          <a:graphicData uri="http://schemas.openxmlformats.org/presentationml/2006/ole">
            <p:oleObj spid="_x0000_s1086" name="Arkusz" showAsIcon="1" r:id="rId3" imgW="914400" imgH="714240" progId="Excel.Shee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571481"/>
            <a:ext cx="9144000" cy="642942"/>
          </a:xfrm>
        </p:spPr>
        <p:txBody>
          <a:bodyPr/>
          <a:lstStyle/>
          <a:p>
            <a:pPr indent="893763"/>
            <a:r>
              <a:rPr lang="pl-PL" sz="3200" dirty="0" smtClean="0">
                <a:solidFill>
                  <a:srgbClr val="C00000"/>
                </a:solidFill>
              </a:rPr>
              <a:t>Realizacja płatności za zazielenienie</a:t>
            </a:r>
            <a:endParaRPr lang="pl-PL" sz="3200" dirty="0">
              <a:solidFill>
                <a:srgbClr val="C00000"/>
              </a:solidFill>
            </a:endParaRPr>
          </a:p>
        </p:txBody>
      </p:sp>
      <p:sp>
        <p:nvSpPr>
          <p:cNvPr id="3" name="Symbol zastępczy zawartości 2"/>
          <p:cNvSpPr>
            <a:spLocks noGrp="1"/>
          </p:cNvSpPr>
          <p:nvPr>
            <p:ph idx="1"/>
          </p:nvPr>
        </p:nvSpPr>
        <p:spPr>
          <a:xfrm>
            <a:off x="214282" y="1700808"/>
            <a:ext cx="8786874" cy="4585712"/>
          </a:xfrm>
        </p:spPr>
        <p:txBody>
          <a:bodyPr/>
          <a:lstStyle/>
          <a:p>
            <a:pPr algn="just">
              <a:buClr>
                <a:srgbClr val="EF2A03"/>
              </a:buClr>
              <a:buFont typeface="Wingdings" pitchFamily="2" charset="2"/>
              <a:buChar char="q"/>
            </a:pPr>
            <a:r>
              <a:rPr lang="pl-PL" sz="3200" b="1" dirty="0" smtClean="0"/>
              <a:t>Obowiązkowe trzy praktyki zazielenienia</a:t>
            </a:r>
            <a:r>
              <a:rPr lang="pl-PL" sz="3200" dirty="0" smtClean="0"/>
              <a:t>:</a:t>
            </a:r>
          </a:p>
          <a:p>
            <a:pPr marL="0" indent="0" algn="just">
              <a:buClr>
                <a:srgbClr val="EF2A03"/>
              </a:buClr>
              <a:buNone/>
            </a:pPr>
            <a:endParaRPr lang="pl-PL" sz="3200" dirty="0" smtClean="0"/>
          </a:p>
          <a:p>
            <a:pPr marL="627063" lvl="1" indent="-265113" algn="just">
              <a:buClr>
                <a:srgbClr val="EF2A03"/>
              </a:buClr>
              <a:buFontTx/>
              <a:buChar char="•"/>
            </a:pPr>
            <a:r>
              <a:rPr lang="pl-PL" sz="3200" b="1" dirty="0" smtClean="0">
                <a:solidFill>
                  <a:srgbClr val="008000"/>
                </a:solidFill>
              </a:rPr>
              <a:t>dywersyfikacja upraw</a:t>
            </a:r>
          </a:p>
          <a:p>
            <a:pPr marL="627063" lvl="1" indent="-265113" algn="just">
              <a:buClr>
                <a:srgbClr val="EF2A03"/>
              </a:buClr>
              <a:buFontTx/>
              <a:buChar char="•"/>
            </a:pPr>
            <a:r>
              <a:rPr lang="pl-PL" sz="3200" b="1" dirty="0" smtClean="0">
                <a:solidFill>
                  <a:srgbClr val="008000"/>
                </a:solidFill>
              </a:rPr>
              <a:t>utrzymanie trwałych użytków zielonych (TUZ)</a:t>
            </a:r>
          </a:p>
          <a:p>
            <a:pPr marL="627063" lvl="1" indent="-265113" algn="just">
              <a:buClr>
                <a:srgbClr val="EF2A03"/>
              </a:buClr>
              <a:buFontTx/>
              <a:buChar char="•"/>
            </a:pPr>
            <a:r>
              <a:rPr lang="pl-PL" sz="3200" b="1" dirty="0" smtClean="0">
                <a:solidFill>
                  <a:srgbClr val="008000"/>
                </a:solidFill>
              </a:rPr>
              <a:t>utrzymanie obszarów proekologicznych (EFA)</a:t>
            </a:r>
            <a:endParaRPr lang="pl-PL"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bwMode="auto">
          <a:xfrm>
            <a:off x="1071538" y="642918"/>
            <a:ext cx="8072462" cy="3571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Dywersyfikacja upraw</a:t>
            </a:r>
          </a:p>
        </p:txBody>
      </p:sp>
      <p:sp>
        <p:nvSpPr>
          <p:cNvPr id="5" name="Symbol zastępczy zawartości 2"/>
          <p:cNvSpPr txBox="1">
            <a:spLocks/>
          </p:cNvSpPr>
          <p:nvPr/>
        </p:nvSpPr>
        <p:spPr bwMode="auto">
          <a:xfrm>
            <a:off x="142844" y="1214422"/>
            <a:ext cx="8786874" cy="5357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a:spcBef>
                <a:spcPct val="20000"/>
              </a:spcBef>
              <a:buFont typeface="Wingdings" pitchFamily="2" charset="2"/>
              <a:buChar char="q"/>
              <a:defRPr/>
            </a:pPr>
            <a:r>
              <a:rPr lang="pl-PL" sz="2000" b="1" dirty="0" smtClean="0">
                <a:latin typeface="+mn-lt"/>
              </a:rPr>
              <a:t>Dywersyfikacja upraw polega na utrzymaniu odpowiedniej liczby </a:t>
            </a:r>
            <a:br>
              <a:rPr lang="pl-PL" sz="2000" b="1" dirty="0" smtClean="0">
                <a:latin typeface="+mn-lt"/>
              </a:rPr>
            </a:br>
            <a:r>
              <a:rPr lang="pl-PL" sz="2000" b="1" dirty="0" smtClean="0">
                <a:latin typeface="+mn-lt"/>
              </a:rPr>
              <a:t>i powierzchni upraw na gruntach ornych w gospodarstwie rolnym w danym roku i </a:t>
            </a:r>
            <a:r>
              <a:rPr lang="pl-PL" sz="2000" b="1" kern="0" dirty="0" smtClean="0">
                <a:solidFill>
                  <a:srgbClr val="008000"/>
                </a:solidFill>
                <a:latin typeface="+mn-lt"/>
              </a:rPr>
              <a:t>d</a:t>
            </a:r>
            <a:r>
              <a:rPr kumimoji="0" lang="pl-PL" sz="2000" b="1" i="0" u="none" strike="noStrike" kern="0" cap="none" spc="0" normalizeH="0" baseline="0" noProof="0" dirty="0" err="1" smtClean="0">
                <a:ln>
                  <a:noFill/>
                </a:ln>
                <a:solidFill>
                  <a:srgbClr val="008000"/>
                </a:solidFill>
                <a:effectLst/>
                <a:uLnTx/>
                <a:uFillTx/>
                <a:latin typeface="+mn-lt"/>
                <a:ea typeface="+mn-ea"/>
                <a:cs typeface="+mn-cs"/>
              </a:rPr>
              <a:t>otyczy</a:t>
            </a:r>
            <a:r>
              <a:rPr kumimoji="0" lang="pl-PL" sz="2000" b="1" i="0" u="none" strike="noStrike" kern="0" cap="none" spc="0" normalizeH="0" baseline="0" noProof="0" dirty="0" smtClean="0">
                <a:ln>
                  <a:noFill/>
                </a:ln>
                <a:solidFill>
                  <a:srgbClr val="008000"/>
                </a:solidFill>
                <a:effectLst/>
                <a:uLnTx/>
                <a:uFillTx/>
                <a:latin typeface="+mn-lt"/>
                <a:ea typeface="+mn-ea"/>
                <a:cs typeface="+mn-cs"/>
              </a:rPr>
              <a:t> rolników posiadających </a:t>
            </a:r>
            <a:r>
              <a:rPr kumimoji="0" lang="pl-PL" sz="2000" b="1" i="0" u="sng" strike="noStrike" kern="0" cap="none" spc="0" normalizeH="0" baseline="0" noProof="0" dirty="0" smtClean="0">
                <a:ln>
                  <a:noFill/>
                </a:ln>
                <a:solidFill>
                  <a:srgbClr val="008000"/>
                </a:solidFill>
                <a:effectLst/>
                <a:uLnTx/>
                <a:uFillTx/>
                <a:latin typeface="+mn-lt"/>
                <a:ea typeface="+mn-ea"/>
                <a:cs typeface="+mn-cs"/>
              </a:rPr>
              <a:t>od </a:t>
            </a:r>
            <a:r>
              <a:rPr kumimoji="0" lang="pl-PL" sz="2000" b="1" i="0" u="none" strike="noStrike" kern="0" cap="none" spc="0" normalizeH="0" baseline="0" noProof="0" dirty="0" smtClean="0">
                <a:ln>
                  <a:noFill/>
                </a:ln>
                <a:solidFill>
                  <a:srgbClr val="008000"/>
                </a:solidFill>
                <a:effectLst/>
                <a:uLnTx/>
                <a:uFillTx/>
                <a:latin typeface="+mn-lt"/>
                <a:ea typeface="+mn-ea"/>
                <a:cs typeface="+mn-cs"/>
              </a:rPr>
              <a:t>10 ha gruntów ornych</a:t>
            </a:r>
          </a:p>
          <a:p>
            <a:pPr lvl="0" algn="just">
              <a:spcBef>
                <a:spcPct val="20000"/>
              </a:spcBef>
              <a:defRPr/>
            </a:pPr>
            <a:endParaRPr kumimoji="0" lang="pl-PL" sz="1000" b="1" i="0" u="none" strike="noStrike" kern="0" cap="none" spc="0" normalizeH="0" baseline="0" noProof="0" dirty="0" smtClean="0">
              <a:ln>
                <a:noFill/>
              </a:ln>
              <a:solidFill>
                <a:srgbClr val="008000"/>
              </a:solidFill>
              <a:effectLst/>
              <a:uLnTx/>
              <a:uFillTx/>
              <a:latin typeface="+mn-lt"/>
              <a:ea typeface="+mn-ea"/>
              <a:cs typeface="+mn-cs"/>
            </a:endParaRPr>
          </a:p>
          <a:p>
            <a:pPr marL="627063" marR="0" lvl="1" indent="-269875" algn="just"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pl-PL" sz="1800" b="0" i="0" u="none" strike="noStrike" kern="0" cap="none" spc="0" normalizeH="0" baseline="0" noProof="0" dirty="0" smtClean="0">
                <a:ln>
                  <a:noFill/>
                </a:ln>
                <a:solidFill>
                  <a:srgbClr val="FF0000"/>
                </a:solidFill>
                <a:effectLst/>
                <a:uLnTx/>
                <a:uFillTx/>
                <a:latin typeface="+mn-lt"/>
              </a:rPr>
              <a:t> </a:t>
            </a:r>
            <a:r>
              <a:rPr kumimoji="0" lang="pl-PL" sz="2000" b="0" i="0" u="none" strike="noStrike" kern="0" cap="none" spc="0" normalizeH="0" baseline="0" noProof="0" dirty="0" smtClean="0">
                <a:ln>
                  <a:noFill/>
                </a:ln>
                <a:solidFill>
                  <a:schemeClr val="tx1"/>
                </a:solidFill>
                <a:effectLst/>
                <a:uLnTx/>
                <a:uFillTx/>
                <a:latin typeface="+mn-lt"/>
              </a:rPr>
              <a:t>od </a:t>
            </a:r>
            <a:r>
              <a:rPr kumimoji="0" lang="pl-PL" sz="2000" b="1" i="0" u="none" strike="noStrike" kern="0" cap="none" spc="0" normalizeH="0" baseline="0" noProof="0" dirty="0" smtClean="0">
                <a:ln>
                  <a:noFill/>
                </a:ln>
                <a:solidFill>
                  <a:srgbClr val="EF2A03"/>
                </a:solidFill>
                <a:effectLst/>
                <a:uLnTx/>
                <a:uFillTx/>
                <a:latin typeface="+mn-lt"/>
              </a:rPr>
              <a:t>10 do 30 ha</a:t>
            </a:r>
            <a:r>
              <a:rPr kumimoji="0" lang="pl-PL" sz="2000" b="0" i="0" u="none" strike="noStrike" kern="0" cap="none" spc="0" normalizeH="0" baseline="0" noProof="0" dirty="0" smtClean="0">
                <a:ln>
                  <a:noFill/>
                </a:ln>
                <a:solidFill>
                  <a:schemeClr val="tx1"/>
                </a:solidFill>
                <a:effectLst/>
                <a:uLnTx/>
                <a:uFillTx/>
                <a:latin typeface="+mn-lt"/>
              </a:rPr>
              <a:t> gruntów ornych – minimum </a:t>
            </a:r>
            <a:r>
              <a:rPr kumimoji="0" lang="pl-PL" sz="2000" b="1" i="0" u="none" strike="noStrike" kern="0" cap="none" spc="0" normalizeH="0" baseline="0" noProof="0" dirty="0" smtClean="0">
                <a:ln>
                  <a:noFill/>
                </a:ln>
                <a:solidFill>
                  <a:schemeClr val="tx1"/>
                </a:solidFill>
                <a:effectLst/>
                <a:uLnTx/>
                <a:uFillTx/>
                <a:latin typeface="+mn-lt"/>
              </a:rPr>
              <a:t>2</a:t>
            </a:r>
            <a:r>
              <a:rPr kumimoji="0" lang="pl-PL" sz="2000" b="0" i="0" u="none" strike="noStrike" kern="0" cap="none" spc="0" normalizeH="0" baseline="0" noProof="0" dirty="0" smtClean="0">
                <a:ln>
                  <a:noFill/>
                </a:ln>
                <a:solidFill>
                  <a:schemeClr val="tx1"/>
                </a:solidFill>
                <a:effectLst/>
                <a:uLnTx/>
                <a:uFillTx/>
                <a:latin typeface="+mn-lt"/>
              </a:rPr>
              <a:t> różne uprawy na gruntach ornych, w tym uprawa główna nie powinna zajmować więcej niż </a:t>
            </a:r>
            <a:r>
              <a:rPr kumimoji="0" lang="pl-PL" sz="2000" b="1" i="0" u="none" strike="noStrike" kern="0" cap="none" spc="0" normalizeH="0" baseline="0" noProof="0" dirty="0" smtClean="0">
                <a:ln>
                  <a:noFill/>
                </a:ln>
                <a:solidFill>
                  <a:schemeClr val="tx1"/>
                </a:solidFill>
                <a:effectLst/>
                <a:uLnTx/>
                <a:uFillTx/>
                <a:latin typeface="+mn-lt"/>
              </a:rPr>
              <a:t>75% </a:t>
            </a:r>
            <a:r>
              <a:rPr kumimoji="0" lang="pl-PL" sz="2000" b="0" i="0" u="none" strike="noStrike" kern="0" cap="none" spc="0" normalizeH="0" baseline="0" noProof="0" dirty="0" smtClean="0">
                <a:ln>
                  <a:noFill/>
                </a:ln>
                <a:solidFill>
                  <a:schemeClr val="tx1"/>
                </a:solidFill>
                <a:effectLst/>
                <a:uLnTx/>
                <a:uFillTx/>
                <a:latin typeface="+mn-lt"/>
              </a:rPr>
              <a:t>gruntów ornych</a:t>
            </a:r>
          </a:p>
          <a:p>
            <a:pPr marL="357188" lvl="1" algn="just">
              <a:spcBef>
                <a:spcPct val="20000"/>
              </a:spcBef>
              <a:defRPr/>
            </a:pPr>
            <a:endParaRPr lang="pl-PL" sz="2000" kern="0" dirty="0" smtClean="0">
              <a:solidFill>
                <a:srgbClr val="00B050"/>
              </a:solidFill>
              <a:latin typeface="+mn-lt"/>
            </a:endParaRPr>
          </a:p>
          <a:p>
            <a:pPr marL="357188" lvl="1" algn="just">
              <a:spcBef>
                <a:spcPct val="20000"/>
              </a:spcBef>
              <a:defRPr/>
            </a:pPr>
            <a:endParaRPr lang="pl-PL" sz="2000" kern="0" dirty="0" smtClean="0">
              <a:solidFill>
                <a:srgbClr val="00B050"/>
              </a:solidFill>
              <a:latin typeface="+mn-lt"/>
            </a:endParaRPr>
          </a:p>
          <a:p>
            <a:pPr marL="627063" marR="0" lvl="1" indent="-269875" algn="just"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pl-PL" sz="2000" b="1" i="0" u="none" strike="noStrike" kern="0" cap="none" spc="0" normalizeH="0" baseline="0" noProof="0" dirty="0" smtClean="0">
                <a:ln>
                  <a:noFill/>
                </a:ln>
                <a:solidFill>
                  <a:srgbClr val="EF2A03"/>
                </a:solidFill>
                <a:effectLst/>
                <a:uLnTx/>
                <a:uFillTx/>
                <a:latin typeface="+mn-lt"/>
              </a:rPr>
              <a:t>powyżej</a:t>
            </a:r>
            <a:r>
              <a:rPr kumimoji="0" lang="pl-PL" sz="2000" b="0" i="0" u="none" strike="noStrike" kern="0" cap="none" spc="0" normalizeH="0" baseline="0" noProof="0" dirty="0" smtClean="0">
                <a:ln>
                  <a:noFill/>
                </a:ln>
                <a:solidFill>
                  <a:srgbClr val="EF2A03"/>
                </a:solidFill>
                <a:effectLst/>
                <a:uLnTx/>
                <a:uFillTx/>
                <a:latin typeface="+mn-lt"/>
              </a:rPr>
              <a:t> </a:t>
            </a:r>
            <a:r>
              <a:rPr kumimoji="0" lang="pl-PL" sz="2000" b="1" i="0" u="none" strike="noStrike" kern="0" cap="none" spc="0" normalizeH="0" baseline="0" noProof="0" dirty="0" smtClean="0">
                <a:ln>
                  <a:noFill/>
                </a:ln>
                <a:solidFill>
                  <a:srgbClr val="EF2A03"/>
                </a:solidFill>
                <a:effectLst/>
                <a:uLnTx/>
                <a:uFillTx/>
                <a:latin typeface="+mn-lt"/>
              </a:rPr>
              <a:t>30 ha</a:t>
            </a:r>
            <a:r>
              <a:rPr kumimoji="0" lang="pl-PL" sz="2000" b="0" i="0" u="none" strike="noStrike" kern="0" cap="none" spc="0" normalizeH="0" baseline="0" noProof="0" dirty="0" smtClean="0">
                <a:ln>
                  <a:noFill/>
                </a:ln>
                <a:solidFill>
                  <a:schemeClr val="tx1"/>
                </a:solidFill>
                <a:effectLst/>
                <a:uLnTx/>
                <a:uFillTx/>
                <a:latin typeface="+mn-lt"/>
              </a:rPr>
              <a:t> gruntów ornych – minimum </a:t>
            </a:r>
            <a:r>
              <a:rPr kumimoji="0" lang="pl-PL" sz="2000" b="1" i="0" u="none" strike="noStrike" kern="0" cap="none" spc="0" normalizeH="0" baseline="0" noProof="0" dirty="0" smtClean="0">
                <a:ln>
                  <a:noFill/>
                </a:ln>
                <a:solidFill>
                  <a:schemeClr val="tx1"/>
                </a:solidFill>
                <a:effectLst/>
                <a:uLnTx/>
                <a:uFillTx/>
                <a:latin typeface="+mn-lt"/>
              </a:rPr>
              <a:t>3</a:t>
            </a:r>
            <a:r>
              <a:rPr kumimoji="0" lang="pl-PL" sz="2000" b="0" i="0" u="none" strike="noStrike" kern="0" cap="none" spc="0" normalizeH="0" baseline="0" noProof="0" dirty="0" smtClean="0">
                <a:ln>
                  <a:noFill/>
                </a:ln>
                <a:solidFill>
                  <a:schemeClr val="tx1"/>
                </a:solidFill>
                <a:effectLst/>
                <a:uLnTx/>
                <a:uFillTx/>
                <a:latin typeface="+mn-lt"/>
              </a:rPr>
              <a:t> uprawy na gruntach ornych; w tym uprawa główna nie może pokrywać więcej niż </a:t>
            </a:r>
            <a:r>
              <a:rPr kumimoji="0" lang="pl-PL" sz="2000" b="1" i="0" u="none" strike="noStrike" kern="0" cap="none" spc="0" normalizeH="0" baseline="0" noProof="0" dirty="0" smtClean="0">
                <a:ln>
                  <a:noFill/>
                </a:ln>
                <a:solidFill>
                  <a:schemeClr val="tx1"/>
                </a:solidFill>
                <a:effectLst/>
                <a:uLnTx/>
                <a:uFillTx/>
                <a:latin typeface="+mn-lt"/>
              </a:rPr>
              <a:t>75% gruntów ornych, </a:t>
            </a:r>
            <a:r>
              <a:rPr kumimoji="0" lang="pl-PL" sz="2000" b="0" i="0" u="none" strike="noStrike" kern="0" cap="none" spc="0" normalizeH="0" baseline="0" noProof="0" dirty="0" smtClean="0">
                <a:ln>
                  <a:noFill/>
                </a:ln>
                <a:solidFill>
                  <a:schemeClr val="tx1"/>
                </a:solidFill>
                <a:effectLst/>
                <a:uLnTx/>
                <a:uFillTx/>
                <a:latin typeface="+mn-lt"/>
              </a:rPr>
              <a:t>a dwie uprawy główne łącznie nie mogą pokrywać więcej niż </a:t>
            </a:r>
            <a:r>
              <a:rPr kumimoji="0" lang="pl-PL" sz="2000" b="1" i="0" u="none" strike="noStrike" kern="0" cap="none" spc="0" normalizeH="0" baseline="0" noProof="0" dirty="0" smtClean="0">
                <a:ln>
                  <a:noFill/>
                </a:ln>
                <a:solidFill>
                  <a:schemeClr val="tx1"/>
                </a:solidFill>
                <a:effectLst/>
                <a:uLnTx/>
                <a:uFillTx/>
                <a:latin typeface="+mn-lt"/>
              </a:rPr>
              <a:t>95%</a:t>
            </a:r>
            <a:r>
              <a:rPr kumimoji="0" lang="pl-PL" sz="2000" b="0" i="0" u="none" strike="noStrike" kern="0" cap="none" spc="0" normalizeH="0" baseline="0" noProof="0" dirty="0" smtClean="0">
                <a:ln>
                  <a:noFill/>
                </a:ln>
                <a:solidFill>
                  <a:schemeClr val="tx1"/>
                </a:solidFill>
                <a:effectLst/>
                <a:uLnTx/>
                <a:uFillTx/>
                <a:latin typeface="+mn-lt"/>
              </a:rPr>
              <a:t> gruntów ornych</a:t>
            </a:r>
          </a:p>
          <a:p>
            <a:pPr marL="357188" marR="0" lvl="1" algn="just" defTabSz="914400" rtl="0" eaLnBrk="1" fontAlgn="base" latinLnBrk="0" hangingPunct="1">
              <a:lnSpc>
                <a:spcPct val="100000"/>
              </a:lnSpc>
              <a:spcBef>
                <a:spcPct val="20000"/>
              </a:spcBef>
              <a:spcAft>
                <a:spcPct val="0"/>
              </a:spcAft>
              <a:buClrTx/>
              <a:buSzTx/>
              <a:tabLst/>
              <a:defRPr/>
            </a:pPr>
            <a:endParaRPr kumimoji="0" lang="pl-PL" sz="2000" b="0" i="0" u="none" strike="noStrike" kern="0" cap="none" spc="0" normalizeH="0" baseline="0" noProof="0" dirty="0" smtClean="0">
              <a:ln>
                <a:noFill/>
              </a:ln>
              <a:solidFill>
                <a:schemeClr val="tx1"/>
              </a:solidFill>
              <a:effectLst/>
              <a:uLnTx/>
              <a:uFillTx/>
              <a:latin typeface="+mn-lt"/>
            </a:endParaRPr>
          </a:p>
        </p:txBody>
      </p:sp>
      <p:sp>
        <p:nvSpPr>
          <p:cNvPr id="6" name="Prostokąt 5"/>
          <p:cNvSpPr/>
          <p:nvPr/>
        </p:nvSpPr>
        <p:spPr bwMode="auto">
          <a:xfrm>
            <a:off x="3203848" y="3645023"/>
            <a:ext cx="1512168" cy="50405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Times New Roman" pitchFamily="18" charset="0"/>
              </a:rPr>
              <a:t>15 ha</a:t>
            </a:r>
          </a:p>
        </p:txBody>
      </p:sp>
      <p:pic>
        <p:nvPicPr>
          <p:cNvPr id="2055" name="Picture 7"/>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49421" y="3638288"/>
            <a:ext cx="614667"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pole tekstowe 8"/>
          <p:cNvSpPr txBox="1"/>
          <p:nvPr/>
        </p:nvSpPr>
        <p:spPr>
          <a:xfrm>
            <a:off x="4634843" y="3768012"/>
            <a:ext cx="635110" cy="338554"/>
          </a:xfrm>
          <a:prstGeom prst="rect">
            <a:avLst/>
          </a:prstGeom>
          <a:noFill/>
        </p:spPr>
        <p:txBody>
          <a:bodyPr wrap="none" rtlCol="0">
            <a:spAutoFit/>
          </a:bodyPr>
          <a:lstStyle/>
          <a:p>
            <a:r>
              <a:rPr lang="pl-PL" dirty="0" smtClean="0"/>
              <a:t>  5 ha</a:t>
            </a:r>
            <a:endParaRPr lang="pl-PL" dirty="0"/>
          </a:p>
        </p:txBody>
      </p:sp>
      <p:pic>
        <p:nvPicPr>
          <p:cNvPr id="2056" name="Picture 8"/>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4" y="5805264"/>
            <a:ext cx="2304256"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pole tekstowe 9"/>
          <p:cNvSpPr txBox="1"/>
          <p:nvPr/>
        </p:nvSpPr>
        <p:spPr>
          <a:xfrm>
            <a:off x="1979712" y="5894749"/>
            <a:ext cx="1524817" cy="338554"/>
          </a:xfrm>
          <a:prstGeom prst="rect">
            <a:avLst/>
          </a:prstGeom>
          <a:noFill/>
        </p:spPr>
        <p:txBody>
          <a:bodyPr wrap="square" rtlCol="0">
            <a:spAutoFit/>
          </a:bodyPr>
          <a:lstStyle/>
          <a:p>
            <a:r>
              <a:rPr lang="pl-PL" dirty="0" smtClean="0"/>
              <a:t>30 ha </a:t>
            </a:r>
            <a:endParaRPr lang="pl-PL" dirty="0"/>
          </a:p>
        </p:txBody>
      </p:sp>
      <p:pic>
        <p:nvPicPr>
          <p:cNvPr id="2057" name="Picture 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40087" y="5805263"/>
            <a:ext cx="1216667"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pole tekstowe 10"/>
          <p:cNvSpPr txBox="1"/>
          <p:nvPr/>
        </p:nvSpPr>
        <p:spPr>
          <a:xfrm>
            <a:off x="3455339" y="5894748"/>
            <a:ext cx="1045479" cy="338554"/>
          </a:xfrm>
          <a:prstGeom prst="rect">
            <a:avLst/>
          </a:prstGeom>
          <a:noFill/>
        </p:spPr>
        <p:txBody>
          <a:bodyPr wrap="none" rtlCol="0">
            <a:spAutoFit/>
          </a:bodyPr>
          <a:lstStyle/>
          <a:p>
            <a:r>
              <a:rPr lang="pl-PL" dirty="0" smtClean="0"/>
              <a:t>          8 ha</a:t>
            </a:r>
            <a:endParaRPr lang="pl-PL" dirty="0"/>
          </a:p>
        </p:txBody>
      </p:sp>
      <p:pic>
        <p:nvPicPr>
          <p:cNvPr id="2059" name="Picture 1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056755" y="5805262"/>
            <a:ext cx="419925"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2" name="pole tekstowe 11"/>
          <p:cNvSpPr txBox="1"/>
          <p:nvPr/>
        </p:nvSpPr>
        <p:spPr>
          <a:xfrm>
            <a:off x="4918514" y="5883424"/>
            <a:ext cx="583814" cy="338554"/>
          </a:xfrm>
          <a:prstGeom prst="rect">
            <a:avLst/>
          </a:prstGeom>
          <a:noFill/>
        </p:spPr>
        <p:txBody>
          <a:bodyPr wrap="none" rtlCol="0">
            <a:spAutoFit/>
          </a:bodyPr>
          <a:lstStyle/>
          <a:p>
            <a:r>
              <a:rPr lang="pl-PL" dirty="0" smtClean="0"/>
              <a:t> 2 ha</a:t>
            </a:r>
            <a:endParaRPr lang="pl-PL" dirty="0"/>
          </a:p>
        </p:txBody>
      </p:sp>
      <p:sp>
        <p:nvSpPr>
          <p:cNvPr id="13" name="pole tekstowe 12"/>
          <p:cNvSpPr txBox="1"/>
          <p:nvPr/>
        </p:nvSpPr>
        <p:spPr>
          <a:xfrm>
            <a:off x="5343702" y="3724070"/>
            <a:ext cx="657552" cy="338554"/>
          </a:xfrm>
          <a:prstGeom prst="rect">
            <a:avLst/>
          </a:prstGeom>
          <a:noFill/>
        </p:spPr>
        <p:txBody>
          <a:bodyPr wrap="none" rtlCol="0">
            <a:spAutoFit/>
          </a:bodyPr>
          <a:lstStyle/>
          <a:p>
            <a:r>
              <a:rPr lang="pl-PL" b="1" dirty="0" smtClean="0">
                <a:effectLst>
                  <a:outerShdw blurRad="38100" dist="38100" dir="2700000" algn="tl">
                    <a:srgbClr val="000000">
                      <a:alpha val="43137"/>
                    </a:srgbClr>
                  </a:outerShdw>
                </a:effectLst>
              </a:rPr>
              <a:t>20 ha</a:t>
            </a:r>
            <a:endParaRPr lang="pl-PL" b="1" dirty="0">
              <a:effectLst>
                <a:outerShdw blurRad="38100" dist="38100" dir="2700000" algn="tl">
                  <a:srgbClr val="000000">
                    <a:alpha val="43137"/>
                  </a:srgbClr>
                </a:outerShdw>
              </a:effectLst>
            </a:endParaRPr>
          </a:p>
        </p:txBody>
      </p:sp>
      <p:sp>
        <p:nvSpPr>
          <p:cNvPr id="15" name="pole tekstowe 14"/>
          <p:cNvSpPr txBox="1"/>
          <p:nvPr/>
        </p:nvSpPr>
        <p:spPr>
          <a:xfrm>
            <a:off x="5529686" y="5908462"/>
            <a:ext cx="708848" cy="338554"/>
          </a:xfrm>
          <a:prstGeom prst="rect">
            <a:avLst/>
          </a:prstGeom>
          <a:noFill/>
        </p:spPr>
        <p:txBody>
          <a:bodyPr wrap="none" rtlCol="0">
            <a:spAutoFit/>
          </a:bodyPr>
          <a:lstStyle/>
          <a:p>
            <a:r>
              <a:rPr lang="pl-PL" b="1" dirty="0" smtClean="0">
                <a:effectLst>
                  <a:outerShdw blurRad="38100" dist="38100" dir="2700000" algn="tl">
                    <a:srgbClr val="000000">
                      <a:alpha val="43137"/>
                    </a:srgbClr>
                  </a:outerShdw>
                </a:effectLst>
              </a:rPr>
              <a:t>40 ha </a:t>
            </a:r>
            <a:endParaRPr lang="pl-PL"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ytuł 1"/>
          <p:cNvSpPr txBox="1">
            <a:spLocks/>
          </p:cNvSpPr>
          <p:nvPr/>
        </p:nvSpPr>
        <p:spPr bwMode="auto">
          <a:xfrm>
            <a:off x="1071538" y="642918"/>
            <a:ext cx="8072462" cy="3571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Dywersyfikacja upraw – udział upraw</a:t>
            </a:r>
          </a:p>
        </p:txBody>
      </p:sp>
      <p:sp>
        <p:nvSpPr>
          <p:cNvPr id="5" name="Symbol zastępczy zawartości 2"/>
          <p:cNvSpPr txBox="1">
            <a:spLocks/>
          </p:cNvSpPr>
          <p:nvPr/>
        </p:nvSpPr>
        <p:spPr bwMode="auto">
          <a:xfrm>
            <a:off x="0" y="1124744"/>
            <a:ext cx="8929718" cy="5447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42938" lvl="1" indent="-285750" algn="just">
              <a:spcBef>
                <a:spcPct val="20000"/>
              </a:spcBef>
              <a:buFont typeface="Wingdings" pitchFamily="2" charset="2"/>
              <a:buChar char="q"/>
              <a:defRPr/>
            </a:pPr>
            <a:r>
              <a:rPr kumimoji="0" lang="pl-PL" sz="1800" b="0" i="0" u="none" strike="noStrike" kern="0" cap="none" spc="0" normalizeH="0" baseline="0" noProof="0" dirty="0" smtClean="0">
                <a:ln>
                  <a:noFill/>
                </a:ln>
                <a:effectLst/>
                <a:uLnTx/>
                <a:uFillTx/>
                <a:latin typeface="+mn-lt"/>
              </a:rPr>
              <a:t> Do celów obliczania udziału różnych upraw uwzględnia się okres </a:t>
            </a:r>
            <a:r>
              <a:rPr lang="pl-PL" sz="1800" b="1" kern="0" dirty="0" smtClean="0">
                <a:solidFill>
                  <a:srgbClr val="C00000"/>
                </a:solidFill>
                <a:latin typeface="+mn-lt"/>
              </a:rPr>
              <a:t>od </a:t>
            </a:r>
            <a:r>
              <a:rPr lang="pl-PL" sz="1800" b="1" kern="0" dirty="0">
                <a:solidFill>
                  <a:srgbClr val="C00000"/>
                </a:solidFill>
                <a:latin typeface="+mn-lt"/>
              </a:rPr>
              <a:t>15 maja do 15 lipca roku</a:t>
            </a:r>
            <a:r>
              <a:rPr lang="pl-PL" sz="1800" kern="0" dirty="0">
                <a:latin typeface="+mn-lt"/>
              </a:rPr>
              <a:t>, w którym został złożony wniosek o przyznanie </a:t>
            </a:r>
            <a:r>
              <a:rPr lang="pl-PL" sz="1800" kern="0" dirty="0" smtClean="0">
                <a:latin typeface="+mn-lt"/>
              </a:rPr>
              <a:t>płatności.</a:t>
            </a:r>
          </a:p>
          <a:p>
            <a:pPr marL="642938" lvl="1" indent="-285750" algn="just">
              <a:spcBef>
                <a:spcPct val="20000"/>
              </a:spcBef>
              <a:buFont typeface="Wingdings" pitchFamily="2" charset="2"/>
              <a:buChar char="q"/>
              <a:defRPr/>
            </a:pPr>
            <a:r>
              <a:rPr lang="pl-PL" sz="1800" kern="0" dirty="0" smtClean="0">
                <a:latin typeface="+mn-lt"/>
              </a:rPr>
              <a:t>Każdy hektar na łącznej powierzchni gruntów ornych gospodarstwa uwzględnia się tylko raz w jednym roku składania wniosku.</a:t>
            </a:r>
          </a:p>
          <a:p>
            <a:pPr marL="642938" lvl="1" indent="-285750" algn="just">
              <a:spcBef>
                <a:spcPct val="20000"/>
              </a:spcBef>
              <a:buFont typeface="Wingdings" pitchFamily="2" charset="2"/>
              <a:buChar char="q"/>
              <a:defRPr/>
            </a:pPr>
            <a:r>
              <a:rPr lang="pl-PL" sz="1800" kern="0" dirty="0" smtClean="0">
                <a:latin typeface="+mn-lt"/>
              </a:rPr>
              <a:t>Obszar zajęty pod daną uprawę może obejmować elementy krajobrazu, kwalifikowane do JPO.  </a:t>
            </a:r>
          </a:p>
          <a:p>
            <a:pPr marL="642938" lvl="1" indent="-285750" algn="just">
              <a:spcBef>
                <a:spcPct val="20000"/>
              </a:spcBef>
              <a:buFont typeface="Wingdings" pitchFamily="2" charset="2"/>
              <a:buChar char="q"/>
              <a:defRPr/>
            </a:pPr>
            <a:r>
              <a:rPr kumimoji="0" lang="pl-PL" sz="1800" b="0" i="0" u="none" strike="noStrike" kern="0" cap="none" spc="0" normalizeH="0" baseline="0" noProof="0" dirty="0" smtClean="0">
                <a:ln>
                  <a:noFill/>
                </a:ln>
                <a:effectLst/>
                <a:uLnTx/>
                <a:uFillTx/>
                <a:latin typeface="+mn-lt"/>
              </a:rPr>
              <a:t>Na obszarze, na którym stosuje się uprawę mieszaną polegającą na jednoczesnym prowadzeniu dwóch lub większej liczby upraw w oddzielnych rzędach, każdą uprawę liczy się jako oddzielną jeżeli pokrywa ona, co najmniej 25 % tego obszaru. Powierzchnię obszaru pokrytego oddzielnymi uprawami oblicza się dzieląc powierzchnię obszaru , na którym prowadzi się uprawę mieszaną przez liczbę upraw pokrywających co najmniej 25 % tego obszaru niezależnie od faktycznego udziału danej uprawy na tym obszarze.</a:t>
            </a:r>
          </a:p>
          <a:p>
            <a:pPr marL="642938" lvl="1" indent="-285750" algn="just">
              <a:spcBef>
                <a:spcPct val="20000"/>
              </a:spcBef>
              <a:buFont typeface="Wingdings" pitchFamily="2" charset="2"/>
              <a:buChar char="q"/>
              <a:defRPr/>
            </a:pPr>
            <a:r>
              <a:rPr kumimoji="0" lang="pl-PL" sz="1800" b="0" i="0" u="none" strike="noStrike" kern="0" cap="none" spc="0" normalizeH="0" baseline="0" noProof="0" dirty="0" smtClean="0">
                <a:ln>
                  <a:noFill/>
                </a:ln>
                <a:effectLst/>
                <a:uLnTx/>
                <a:uFillTx/>
                <a:latin typeface="+mn-lt"/>
              </a:rPr>
              <a:t>Obszary, na których prowadzi się uprawę mieszaną , w której w główną uprawę wsiewa się drugą uprawę uznaje się za obszary zajęte jedynie pod uprawę główną.</a:t>
            </a:r>
          </a:p>
          <a:p>
            <a:pPr marL="642938" lvl="1" indent="-285750" algn="just">
              <a:spcBef>
                <a:spcPct val="20000"/>
              </a:spcBef>
              <a:buFont typeface="Wingdings" pitchFamily="2" charset="2"/>
              <a:buChar char="q"/>
              <a:defRPr/>
            </a:pPr>
            <a:r>
              <a:rPr kumimoji="0" lang="pl-PL" sz="1800" b="0" i="0" u="none" strike="noStrike" kern="0" cap="none" spc="0" normalizeH="0" baseline="0" noProof="0" dirty="0" smtClean="0">
                <a:ln>
                  <a:noFill/>
                </a:ln>
                <a:effectLst/>
                <a:uLnTx/>
                <a:uFillTx/>
                <a:latin typeface="+mn-lt"/>
              </a:rPr>
              <a:t>Obszary, na których wsiewa się mieszankę nasion uznaje się za obszary objęte jedną pojedynczą uprawą – </a:t>
            </a:r>
            <a:r>
              <a:rPr lang="pl-PL" b="1" dirty="0" smtClean="0">
                <a:solidFill>
                  <a:srgbClr val="008000"/>
                </a:solidFill>
                <a:latin typeface="+mn-lt"/>
              </a:rPr>
              <a:t>uprawa mieszana</a:t>
            </a:r>
            <a:r>
              <a:rPr kumimoji="0" lang="pl-PL" sz="1800" b="0" i="0" u="none" strike="noStrike" kern="0" cap="none" spc="0" normalizeH="0" baseline="0" noProof="0" dirty="0" smtClean="0">
                <a:ln>
                  <a:noFill/>
                </a:ln>
                <a:effectLst/>
                <a:uLnTx/>
                <a:uFillTx/>
                <a:latin typeface="+mn-lt"/>
              </a:rPr>
              <a:t>.           </a:t>
            </a:r>
            <a:endParaRPr kumimoji="0" lang="pl-PL" sz="2000" b="0" i="0" u="none" strike="noStrike" kern="0" cap="none" spc="0" normalizeH="0" baseline="0" noProof="0" dirty="0" smtClean="0">
              <a:ln>
                <a:noFill/>
              </a:ln>
              <a:effectLst/>
              <a:uLnTx/>
              <a:uFillTx/>
              <a:latin typeface="+mn-lt"/>
            </a:endParaRPr>
          </a:p>
        </p:txBody>
      </p:sp>
    </p:spTree>
    <p:extLst>
      <p:ext uri="{BB962C8B-B14F-4D97-AF65-F5344CB8AC3E}">
        <p14:creationId xmlns="" xmlns:p14="http://schemas.microsoft.com/office/powerpoint/2010/main" val="327202075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bwMode="auto">
          <a:xfrm>
            <a:off x="1071538" y="642918"/>
            <a:ext cx="8072462" cy="3571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3200" b="1" i="0" u="none" strike="noStrike" kern="0" cap="none" spc="0" normalizeH="0" baseline="0" noProof="0" dirty="0" smtClean="0">
                <a:ln>
                  <a:noFill/>
                </a:ln>
                <a:solidFill>
                  <a:srgbClr val="C00000"/>
                </a:solidFill>
                <a:effectLst/>
                <a:uLnTx/>
                <a:uFillTx/>
                <a:latin typeface="Cambria" pitchFamily="18" charset="0"/>
                <a:ea typeface="+mj-ea"/>
                <a:cs typeface="+mj-cs"/>
              </a:rPr>
              <a:t>Dywersyfikacja upraw - zwolnienie</a:t>
            </a:r>
          </a:p>
        </p:txBody>
      </p:sp>
      <p:sp>
        <p:nvSpPr>
          <p:cNvPr id="5" name="Symbol zastępczy zawartości 2"/>
          <p:cNvSpPr txBox="1">
            <a:spLocks/>
          </p:cNvSpPr>
          <p:nvPr/>
        </p:nvSpPr>
        <p:spPr bwMode="auto">
          <a:xfrm>
            <a:off x="285720" y="1214422"/>
            <a:ext cx="8643966" cy="2071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27063" marR="0" lvl="1" indent="-269875" algn="just"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pl-PL" sz="1800" b="0" i="0" u="sng" strike="noStrike" kern="0" cap="none" spc="0" normalizeH="0" baseline="0" noProof="0" dirty="0" smtClean="0">
                <a:ln>
                  <a:noFill/>
                </a:ln>
                <a:effectLst/>
                <a:uLnTx/>
                <a:uFillTx/>
                <a:latin typeface="+mn-lt"/>
                <a:ea typeface="+mn-ea"/>
                <a:cs typeface="+mn-cs"/>
              </a:rPr>
              <a:t>obowiązek spełniania maksymalnych progów dla upraw głównych </a:t>
            </a:r>
            <a:r>
              <a:rPr kumimoji="0" lang="pl-PL" sz="1800" b="0" i="0" u="none" strike="noStrike" kern="0" cap="none" spc="0" normalizeH="0" baseline="0" noProof="0" dirty="0" smtClean="0">
                <a:ln>
                  <a:noFill/>
                </a:ln>
                <a:effectLst/>
                <a:uLnTx/>
                <a:uFillTx/>
                <a:latin typeface="+mn-lt"/>
                <a:ea typeface="+mn-ea"/>
                <a:cs typeface="+mn-cs"/>
              </a:rPr>
              <a:t>(75% i 95%) nie dotyczy gospodarstw, w których </a:t>
            </a:r>
            <a:r>
              <a:rPr kumimoji="0" lang="pl-PL" sz="1800" b="1" i="0" u="none" strike="noStrike" kern="0" cap="none" spc="0" normalizeH="0" baseline="0" noProof="0" dirty="0" smtClean="0">
                <a:ln>
                  <a:noFill/>
                </a:ln>
                <a:effectLst/>
                <a:uLnTx/>
                <a:uFillTx/>
                <a:latin typeface="+mn-lt"/>
                <a:ea typeface="+mn-ea"/>
                <a:cs typeface="+mn-cs"/>
              </a:rPr>
              <a:t>trawa lub inne rośliny zielne</a:t>
            </a:r>
            <a:r>
              <a:rPr kumimoji="0" lang="pl-PL" sz="1800" b="0" i="0" u="none" strike="noStrike" kern="0" cap="none" spc="0" normalizeH="0" baseline="0" noProof="0" dirty="0" smtClean="0">
                <a:ln>
                  <a:noFill/>
                </a:ln>
                <a:effectLst/>
                <a:uLnTx/>
                <a:uFillTx/>
                <a:latin typeface="+mn-lt"/>
                <a:ea typeface="+mn-ea"/>
                <a:cs typeface="+mn-cs"/>
              </a:rPr>
              <a:t> </a:t>
            </a:r>
            <a:br>
              <a:rPr kumimoji="0" lang="pl-PL" sz="1800" b="0" i="0" u="none" strike="noStrike" kern="0" cap="none" spc="0" normalizeH="0" baseline="0" noProof="0" dirty="0" smtClean="0">
                <a:ln>
                  <a:noFill/>
                </a:ln>
                <a:effectLst/>
                <a:uLnTx/>
                <a:uFillTx/>
                <a:latin typeface="+mn-lt"/>
                <a:ea typeface="+mn-ea"/>
                <a:cs typeface="+mn-cs"/>
              </a:rPr>
            </a:br>
            <a:r>
              <a:rPr kumimoji="0" lang="pl-PL" sz="1800" b="0" i="0" u="none" strike="noStrike" kern="0" cap="none" spc="0" normalizeH="0" baseline="0" noProof="0" dirty="0" smtClean="0">
                <a:ln>
                  <a:noFill/>
                </a:ln>
                <a:effectLst/>
                <a:uLnTx/>
                <a:uFillTx/>
                <a:latin typeface="+mn-lt"/>
                <a:ea typeface="+mn-ea"/>
                <a:cs typeface="+mn-cs"/>
              </a:rPr>
              <a:t>(z przeznaczeniem na paszę) albo </a:t>
            </a:r>
            <a:r>
              <a:rPr kumimoji="0" lang="pl-PL" sz="1800" b="1" i="0" u="none" strike="noStrike" kern="0" cap="none" spc="0" normalizeH="0" baseline="0" noProof="0" dirty="0" smtClean="0">
                <a:ln>
                  <a:noFill/>
                </a:ln>
                <a:effectLst/>
                <a:uLnTx/>
                <a:uFillTx/>
                <a:latin typeface="+mn-lt"/>
                <a:ea typeface="+mn-ea"/>
                <a:cs typeface="+mn-cs"/>
              </a:rPr>
              <a:t>grunt ugorowany</a:t>
            </a:r>
            <a:r>
              <a:rPr kumimoji="0" lang="pl-PL" sz="1800" b="0" i="0" u="none" strike="noStrike" kern="0" cap="none" spc="0" normalizeH="0" baseline="0" noProof="0" dirty="0" smtClean="0">
                <a:ln>
                  <a:noFill/>
                </a:ln>
                <a:effectLst/>
                <a:uLnTx/>
                <a:uFillTx/>
                <a:latin typeface="+mn-lt"/>
                <a:ea typeface="+mn-ea"/>
                <a:cs typeface="+mn-cs"/>
              </a:rPr>
              <a:t> zajmują więcej niż </a:t>
            </a:r>
            <a:r>
              <a:rPr kumimoji="0" lang="pl-PL" sz="1800" b="1" i="0" u="none" strike="noStrike" kern="0" cap="none" spc="0" normalizeH="0" baseline="0" noProof="0" dirty="0" smtClean="0">
                <a:ln>
                  <a:noFill/>
                </a:ln>
                <a:effectLst/>
                <a:uLnTx/>
                <a:uFillTx/>
                <a:latin typeface="+mn-lt"/>
                <a:ea typeface="+mn-ea"/>
                <a:cs typeface="+mn-cs"/>
              </a:rPr>
              <a:t>75% gruntów ornych</a:t>
            </a:r>
            <a:r>
              <a:rPr kumimoji="0" lang="pl-PL" sz="1800" b="0" i="0" u="none" strike="noStrike" kern="0" cap="none" spc="0" normalizeH="0" baseline="0" noProof="0" dirty="0" smtClean="0">
                <a:ln>
                  <a:noFill/>
                </a:ln>
                <a:effectLst/>
                <a:uLnTx/>
                <a:uFillTx/>
                <a:latin typeface="+mn-lt"/>
                <a:ea typeface="+mn-ea"/>
                <a:cs typeface="+mn-cs"/>
              </a:rPr>
              <a:t> – </a:t>
            </a:r>
            <a:r>
              <a:rPr kumimoji="0" lang="pl-PL" sz="1800" b="0" i="0" u="sng" strike="noStrike" kern="0" cap="none" spc="0" normalizeH="0" baseline="0" noProof="0" dirty="0" smtClean="0">
                <a:ln>
                  <a:noFill/>
                </a:ln>
                <a:effectLst/>
                <a:uLnTx/>
                <a:uFillTx/>
                <a:latin typeface="+mn-lt"/>
                <a:ea typeface="+mn-ea"/>
                <a:cs typeface="+mn-cs"/>
              </a:rPr>
              <a:t>pod warunkiem</a:t>
            </a:r>
            <a:r>
              <a:rPr kumimoji="0" lang="pl-PL" sz="1800" b="0" i="0" u="none" strike="noStrike" kern="0" cap="none" spc="0" normalizeH="0" baseline="0" noProof="0" dirty="0" smtClean="0">
                <a:ln>
                  <a:noFill/>
                </a:ln>
                <a:effectLst/>
                <a:uLnTx/>
                <a:uFillTx/>
                <a:latin typeface="+mn-lt"/>
                <a:ea typeface="+mn-ea"/>
                <a:cs typeface="+mn-cs"/>
              </a:rPr>
              <a:t>, że uprawa główna na pozostałych gruntach ornych nie zajmuje więcej niż 75% pozostałego gruntu ornego (z wyjątkiem przypadku, gdy ten pozostały obszar jest pokryty trawą lub innymi roślinami zielnymi lub stanowi grunt ugorowany)</a:t>
            </a:r>
          </a:p>
          <a:p>
            <a:pPr marL="627063" marR="0" lvl="1" indent="-269875" algn="just"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pl-PL" sz="1800" b="0" i="0" u="none" strike="noStrike" kern="0" cap="none" spc="0" normalizeH="0" baseline="0" noProof="0" dirty="0" smtClean="0">
              <a:ln>
                <a:noFill/>
              </a:ln>
              <a:solidFill>
                <a:schemeClr val="tx1"/>
              </a:solidFill>
              <a:effectLst/>
              <a:uLnTx/>
              <a:uFillTx/>
              <a:latin typeface="+mn-lt"/>
              <a:ea typeface="+mn-ea"/>
              <a:cs typeface="+mn-cs"/>
            </a:endParaRPr>
          </a:p>
          <a:p>
            <a:pPr marL="627063" lvl="1" indent="-269875" algn="just">
              <a:spcBef>
                <a:spcPct val="20000"/>
              </a:spcBef>
              <a:buFont typeface="Wingdings" pitchFamily="2" charset="2"/>
              <a:buChar char="§"/>
              <a:defRPr/>
            </a:pPr>
            <a:endParaRPr lang="pl-PL" dirty="0" smtClean="0"/>
          </a:p>
          <a:p>
            <a:pPr marL="342900" marR="0" lvl="0" indent="-342900" algn="just" defTabSz="914400" rtl="0" eaLnBrk="0" fontAlgn="base" latinLnBrk="0" hangingPunct="0">
              <a:lnSpc>
                <a:spcPct val="100000"/>
              </a:lnSpc>
              <a:spcBef>
                <a:spcPct val="20000"/>
              </a:spcBef>
              <a:spcAft>
                <a:spcPct val="0"/>
              </a:spcAft>
              <a:buClrTx/>
              <a:buSzTx/>
              <a:tabLst/>
              <a:defRPr/>
            </a:pPr>
            <a:endParaRPr kumimoji="0" lang="pl-PL"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pole tekstowe 6"/>
          <p:cNvSpPr txBox="1"/>
          <p:nvPr/>
        </p:nvSpPr>
        <p:spPr>
          <a:xfrm>
            <a:off x="4071934" y="3857628"/>
            <a:ext cx="928694" cy="338554"/>
          </a:xfrm>
          <a:prstGeom prst="rect">
            <a:avLst/>
          </a:prstGeom>
          <a:noFill/>
        </p:spPr>
        <p:txBody>
          <a:bodyPr wrap="square" rtlCol="0">
            <a:spAutoFit/>
          </a:bodyPr>
          <a:lstStyle/>
          <a:p>
            <a:r>
              <a:rPr lang="pl-PL" dirty="0" smtClean="0"/>
              <a:t>lub</a:t>
            </a:r>
            <a:endParaRPr lang="pl-PL" dirty="0"/>
          </a:p>
        </p:txBody>
      </p:sp>
      <p:sp>
        <p:nvSpPr>
          <p:cNvPr id="8" name="pole tekstowe 7"/>
          <p:cNvSpPr txBox="1"/>
          <p:nvPr/>
        </p:nvSpPr>
        <p:spPr>
          <a:xfrm>
            <a:off x="785786" y="5072074"/>
            <a:ext cx="3071834" cy="1594283"/>
          </a:xfrm>
          <a:prstGeom prst="rect">
            <a:avLst/>
          </a:prstGeom>
          <a:noFill/>
        </p:spPr>
        <p:txBody>
          <a:bodyPr wrap="square" rtlCol="0">
            <a:spAutoFit/>
          </a:bodyPr>
          <a:lstStyle/>
          <a:p>
            <a:pPr marL="627063" lvl="1" indent="-269875" algn="just">
              <a:spcBef>
                <a:spcPct val="20000"/>
              </a:spcBef>
              <a:buFont typeface="Wingdings" pitchFamily="2" charset="2"/>
              <a:buChar char="§"/>
              <a:defRPr/>
            </a:pPr>
            <a:r>
              <a:rPr lang="pl-PL" sz="1200" i="1" kern="0" dirty="0" smtClean="0"/>
              <a:t>grunty orne – 20 ha</a:t>
            </a:r>
          </a:p>
          <a:p>
            <a:pPr marL="627063" lvl="1" indent="-269875" algn="just">
              <a:spcBef>
                <a:spcPct val="20000"/>
              </a:spcBef>
              <a:buFont typeface="Wingdings" pitchFamily="2" charset="2"/>
              <a:buChar char="§"/>
              <a:defRPr/>
            </a:pPr>
            <a:r>
              <a:rPr lang="pl-PL" sz="1200" i="1" kern="0" dirty="0" smtClean="0"/>
              <a:t>grunt ugorowany– 16 ha (80%)</a:t>
            </a:r>
          </a:p>
          <a:p>
            <a:pPr marL="627063" lvl="1" indent="-269875" algn="just">
              <a:spcBef>
                <a:spcPct val="20000"/>
              </a:spcBef>
              <a:defRPr/>
            </a:pPr>
            <a:r>
              <a:rPr lang="pl-PL" sz="1200" i="1" kern="0" dirty="0" smtClean="0"/>
              <a:t>	pozostałe GO – 4 ha, w tym</a:t>
            </a:r>
          </a:p>
          <a:p>
            <a:pPr marL="627063" lvl="1" indent="-269875" algn="just">
              <a:spcBef>
                <a:spcPct val="20000"/>
              </a:spcBef>
              <a:buFont typeface="Wingdings" pitchFamily="2" charset="2"/>
              <a:buChar char="§"/>
              <a:defRPr/>
            </a:pPr>
            <a:r>
              <a:rPr lang="pl-PL" sz="1200" i="1" kern="0" dirty="0" smtClean="0"/>
              <a:t>żyto – 3 ha (</a:t>
            </a:r>
            <a:r>
              <a:rPr lang="pl-PL" sz="1200" i="1" kern="0" dirty="0" err="1" smtClean="0"/>
              <a:t>max</a:t>
            </a:r>
            <a:r>
              <a:rPr lang="pl-PL" sz="1200" i="1" kern="0" dirty="0" smtClean="0"/>
              <a:t>. 75% pozostałych GO)</a:t>
            </a:r>
          </a:p>
          <a:p>
            <a:pPr marL="627063" lvl="1" indent="-269875" algn="just">
              <a:spcBef>
                <a:spcPct val="20000"/>
              </a:spcBef>
              <a:buFont typeface="Wingdings" pitchFamily="2" charset="2"/>
              <a:buChar char="§"/>
              <a:defRPr/>
            </a:pPr>
            <a:r>
              <a:rPr lang="pl-PL" sz="1200" i="1" kern="0" dirty="0" smtClean="0"/>
              <a:t>rzepak – 1 ha</a:t>
            </a:r>
          </a:p>
          <a:p>
            <a:endParaRPr lang="pl-PL" dirty="0"/>
          </a:p>
        </p:txBody>
      </p:sp>
      <p:pic>
        <p:nvPicPr>
          <p:cNvPr id="9" name="Obraz 8"/>
          <p:cNvPicPr/>
          <p:nvPr/>
        </p:nvPicPr>
        <p:blipFill>
          <a:blip r:embed="rId2" cstate="print"/>
          <a:srcRect r="64550" b="16012"/>
          <a:stretch>
            <a:fillRect/>
          </a:stretch>
        </p:blipFill>
        <p:spPr bwMode="auto">
          <a:xfrm>
            <a:off x="1071538" y="3357562"/>
            <a:ext cx="3071834" cy="1714512"/>
          </a:xfrm>
          <a:prstGeom prst="rect">
            <a:avLst/>
          </a:prstGeom>
          <a:noFill/>
          <a:ln w="9525">
            <a:noFill/>
            <a:miter lim="800000"/>
            <a:headEnd/>
            <a:tailEnd/>
          </a:ln>
        </p:spPr>
      </p:pic>
      <p:pic>
        <p:nvPicPr>
          <p:cNvPr id="11" name="Obraz 10"/>
          <p:cNvPicPr/>
          <p:nvPr/>
        </p:nvPicPr>
        <p:blipFill>
          <a:blip r:embed="rId3" cstate="print"/>
          <a:srcRect l="52268" t="28620" r="1650"/>
          <a:stretch>
            <a:fillRect/>
          </a:stretch>
        </p:blipFill>
        <p:spPr bwMode="auto">
          <a:xfrm>
            <a:off x="5072066" y="3357562"/>
            <a:ext cx="2928958" cy="1714512"/>
          </a:xfrm>
          <a:prstGeom prst="rect">
            <a:avLst/>
          </a:prstGeom>
          <a:noFill/>
          <a:ln w="9525">
            <a:noFill/>
            <a:miter lim="800000"/>
            <a:headEnd/>
            <a:tailEnd/>
          </a:ln>
        </p:spPr>
      </p:pic>
      <p:sp>
        <p:nvSpPr>
          <p:cNvPr id="13" name="pole tekstowe 12"/>
          <p:cNvSpPr txBox="1"/>
          <p:nvPr/>
        </p:nvSpPr>
        <p:spPr>
          <a:xfrm>
            <a:off x="4714876" y="5072074"/>
            <a:ext cx="3071834" cy="1151084"/>
          </a:xfrm>
          <a:prstGeom prst="rect">
            <a:avLst/>
          </a:prstGeom>
          <a:noFill/>
        </p:spPr>
        <p:txBody>
          <a:bodyPr wrap="square" rtlCol="0">
            <a:spAutoFit/>
          </a:bodyPr>
          <a:lstStyle/>
          <a:p>
            <a:pPr marL="627063" lvl="1" indent="-269875" algn="just">
              <a:spcBef>
                <a:spcPct val="20000"/>
              </a:spcBef>
              <a:buFont typeface="Wingdings" pitchFamily="2" charset="2"/>
              <a:buChar char="§"/>
              <a:defRPr/>
            </a:pPr>
            <a:r>
              <a:rPr lang="pl-PL" sz="1200" i="1" kern="0" dirty="0" smtClean="0"/>
              <a:t>grunty orne – 20 ha</a:t>
            </a:r>
          </a:p>
          <a:p>
            <a:pPr marL="627063" lvl="1" indent="-269875" algn="just">
              <a:spcBef>
                <a:spcPct val="20000"/>
              </a:spcBef>
              <a:buFont typeface="Wingdings" pitchFamily="2" charset="2"/>
              <a:buChar char="§"/>
              <a:defRPr/>
            </a:pPr>
            <a:r>
              <a:rPr lang="pl-PL" sz="1200" i="1" kern="0" dirty="0" smtClean="0"/>
              <a:t>trawa lub inne rośliny pastewne zielne – 16 ha (80%)</a:t>
            </a:r>
          </a:p>
          <a:p>
            <a:pPr marL="627063" lvl="1" indent="-269875" algn="just">
              <a:spcBef>
                <a:spcPct val="20000"/>
              </a:spcBef>
              <a:buFont typeface="Wingdings" pitchFamily="2" charset="2"/>
              <a:buChar char="§"/>
              <a:defRPr/>
            </a:pPr>
            <a:r>
              <a:rPr lang="pl-PL" sz="1200" i="1" kern="0" dirty="0" smtClean="0"/>
              <a:t> grunt ugorowany – 4 ha</a:t>
            </a:r>
          </a:p>
          <a:p>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zablon arimr w.notes v3d">
  <a:themeElements>
    <a:clrScheme name="szablon arimr w.notes v3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Pakiet Office">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zablon arimr w.notes v3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zablon arimr w.notes v3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zablon arimr w.notes v3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zablon arimr w.notes v3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zablon arimr w.notes v3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zablon arimr w.notes v3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zablon arimr w.notes v3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28228</TotalTime>
  <Words>3016</Words>
  <Application>Microsoft Office PowerPoint</Application>
  <PresentationFormat>Pokaz na ekranie (4:3)</PresentationFormat>
  <Paragraphs>475</Paragraphs>
  <Slides>40</Slides>
  <Notes>1</Notes>
  <HiddenSlides>3</HiddenSlides>
  <MMClips>0</MMClips>
  <ScaleCrop>false</ScaleCrop>
  <HeadingPairs>
    <vt:vector size="6" baseType="variant">
      <vt:variant>
        <vt:lpstr>Motyw</vt:lpstr>
      </vt:variant>
      <vt:variant>
        <vt:i4>1</vt:i4>
      </vt:variant>
      <vt:variant>
        <vt:lpstr>Osadzone serwery OLE</vt:lpstr>
      </vt:variant>
      <vt:variant>
        <vt:i4>2</vt:i4>
      </vt:variant>
      <vt:variant>
        <vt:lpstr>Tytuły slajdów</vt:lpstr>
      </vt:variant>
      <vt:variant>
        <vt:i4>40</vt:i4>
      </vt:variant>
    </vt:vector>
  </HeadingPairs>
  <TitlesOfParts>
    <vt:vector size="43" baseType="lpstr">
      <vt:lpstr>szablon arimr w.notes v3d</vt:lpstr>
      <vt:lpstr>Arkusz</vt:lpstr>
      <vt:lpstr>Dokument</vt:lpstr>
      <vt:lpstr> PŁATNOŚĆ ZA ZAZIELENIENIE</vt:lpstr>
      <vt:lpstr>  Płatność za zazielenienie (1) </vt:lpstr>
      <vt:lpstr>  Płatność za zazielenienie (2) </vt:lpstr>
      <vt:lpstr>Definicje </vt:lpstr>
      <vt:lpstr>Definicje</vt:lpstr>
      <vt:lpstr>Realizacja płatności za zazielenienie</vt:lpstr>
      <vt:lpstr>Slajd 7</vt:lpstr>
      <vt:lpstr>Slajd 8</vt:lpstr>
      <vt:lpstr>Slajd 9</vt:lpstr>
      <vt:lpstr>Slajd 10</vt:lpstr>
      <vt:lpstr>Slajd 11</vt:lpstr>
      <vt:lpstr>Slajd 12</vt:lpstr>
      <vt:lpstr>Trwałe użytki zielone (TUZ)</vt:lpstr>
      <vt:lpstr>Cenne przyrodniczo trwałe użytki zielone (1)</vt:lpstr>
      <vt:lpstr>Slajd 15</vt:lpstr>
      <vt:lpstr>Slajd 16</vt:lpstr>
      <vt:lpstr>Slajd 17</vt:lpstr>
      <vt:lpstr>Slajd 18</vt:lpstr>
      <vt:lpstr>Obszary proekologiczne  (EFA)</vt:lpstr>
      <vt:lpstr>Obszary proekologiczne  (EFA)</vt:lpstr>
      <vt:lpstr>Obszary proekologiczne  (EFA)</vt:lpstr>
      <vt:lpstr> Obszary proekologiczne  (EFA)</vt:lpstr>
      <vt:lpstr>Obszary proekologiczne  (EFA)</vt:lpstr>
      <vt:lpstr>Obszary proekologiczne  (EFA)</vt:lpstr>
      <vt:lpstr>Obszary proekologiczne  (EFA)</vt:lpstr>
      <vt:lpstr>Obszary proekologiczne (EFA)</vt:lpstr>
      <vt:lpstr>Slajd 27</vt:lpstr>
      <vt:lpstr>Zasady obliczania płatności za zazielenienie</vt:lpstr>
      <vt:lpstr>Zmniejszenia  - dywersyfikacja upraw</vt:lpstr>
      <vt:lpstr>Zmniejszenia – dywersyfikacja upraw</vt:lpstr>
      <vt:lpstr>Zmniejszenia – dywersyfikacja upraw</vt:lpstr>
      <vt:lpstr>Zmniejszenia – trwałe użytki zielone </vt:lpstr>
      <vt:lpstr>Zmniejszenia - EFA</vt:lpstr>
      <vt:lpstr>Obliczanie płatności za zazielenienie – przykład</vt:lpstr>
      <vt:lpstr>Obliczanie płatności za zazielenienie – przykład</vt:lpstr>
      <vt:lpstr>Obliczanie płatności za zazielenienie – przykład</vt:lpstr>
      <vt:lpstr>Obliczanie płatności za zazielenienie – przykład</vt:lpstr>
      <vt:lpstr>Obliczanie płatności za zazielenienie – przykład</vt:lpstr>
      <vt:lpstr>Slajd 39</vt:lpstr>
      <vt:lpstr>Slajd 40</vt:lpstr>
    </vt:vector>
  </TitlesOfParts>
  <Company>ARiMR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ARiMR 10 lat WPR</dc:title>
  <dc:creator>wieteska. ewa </dc:creator>
  <cp:lastModifiedBy>jarzebowski.grzegorz</cp:lastModifiedBy>
  <cp:revision>2353</cp:revision>
  <cp:lastPrinted>2014-09-05T13:40:43Z</cp:lastPrinted>
  <dcterms:created xsi:type="dcterms:W3CDTF">2006-09-01T12:33:04Z</dcterms:created>
  <dcterms:modified xsi:type="dcterms:W3CDTF">2014-10-21T06:23:23Z</dcterms:modified>
</cp:coreProperties>
</file>